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sldIdLst>
    <p:sldId id="256" r:id="rId5"/>
    <p:sldId id="861" r:id="rId6"/>
    <p:sldId id="862" r:id="rId7"/>
    <p:sldId id="903" r:id="rId8"/>
    <p:sldId id="863" r:id="rId9"/>
    <p:sldId id="895" r:id="rId10"/>
    <p:sldId id="860" r:id="rId11"/>
    <p:sldId id="782" r:id="rId12"/>
    <p:sldId id="798" r:id="rId13"/>
    <p:sldId id="799" r:id="rId14"/>
    <p:sldId id="800" r:id="rId15"/>
    <p:sldId id="801" r:id="rId16"/>
    <p:sldId id="802" r:id="rId17"/>
    <p:sldId id="804" r:id="rId18"/>
    <p:sldId id="805" r:id="rId19"/>
    <p:sldId id="803" r:id="rId20"/>
    <p:sldId id="809" r:id="rId21"/>
    <p:sldId id="810" r:id="rId22"/>
    <p:sldId id="806" r:id="rId23"/>
    <p:sldId id="807" r:id="rId24"/>
    <p:sldId id="811" r:id="rId25"/>
    <p:sldId id="812" r:id="rId26"/>
    <p:sldId id="813" r:id="rId27"/>
    <p:sldId id="864" r:id="rId28"/>
    <p:sldId id="865" r:id="rId29"/>
    <p:sldId id="868" r:id="rId30"/>
    <p:sldId id="867" r:id="rId31"/>
    <p:sldId id="885" r:id="rId32"/>
    <p:sldId id="886" r:id="rId33"/>
    <p:sldId id="887" r:id="rId34"/>
    <p:sldId id="888" r:id="rId35"/>
    <p:sldId id="889" r:id="rId36"/>
    <p:sldId id="890" r:id="rId37"/>
    <p:sldId id="891" r:id="rId38"/>
    <p:sldId id="892" r:id="rId39"/>
    <p:sldId id="893" r:id="rId40"/>
    <p:sldId id="783" r:id="rId41"/>
    <p:sldId id="784" r:id="rId42"/>
    <p:sldId id="814" r:id="rId43"/>
    <p:sldId id="815" r:id="rId44"/>
    <p:sldId id="816" r:id="rId45"/>
    <p:sldId id="817" r:id="rId46"/>
    <p:sldId id="818" r:id="rId47"/>
    <p:sldId id="819" r:id="rId48"/>
    <p:sldId id="857" r:id="rId49"/>
    <p:sldId id="855" r:id="rId50"/>
    <p:sldId id="869" r:id="rId51"/>
    <p:sldId id="870" r:id="rId52"/>
    <p:sldId id="788" r:id="rId53"/>
    <p:sldId id="789" r:id="rId54"/>
    <p:sldId id="790" r:id="rId55"/>
    <p:sldId id="791" r:id="rId56"/>
    <p:sldId id="793" r:id="rId57"/>
    <p:sldId id="795" r:id="rId58"/>
    <p:sldId id="820" r:id="rId59"/>
    <p:sldId id="822" r:id="rId60"/>
    <p:sldId id="823" r:id="rId61"/>
    <p:sldId id="824" r:id="rId62"/>
    <p:sldId id="825" r:id="rId63"/>
    <p:sldId id="826" r:id="rId64"/>
    <p:sldId id="828" r:id="rId65"/>
    <p:sldId id="829" r:id="rId66"/>
    <p:sldId id="901" r:id="rId67"/>
    <p:sldId id="830" r:id="rId68"/>
    <p:sldId id="831" r:id="rId69"/>
    <p:sldId id="896" r:id="rId70"/>
    <p:sldId id="832" r:id="rId71"/>
    <p:sldId id="833" r:id="rId72"/>
    <p:sldId id="894" r:id="rId73"/>
    <p:sldId id="834" r:id="rId74"/>
    <p:sldId id="836" r:id="rId75"/>
    <p:sldId id="837" r:id="rId76"/>
    <p:sldId id="838" r:id="rId77"/>
    <p:sldId id="839" r:id="rId78"/>
    <p:sldId id="840" r:id="rId79"/>
    <p:sldId id="841" r:id="rId80"/>
    <p:sldId id="842" r:id="rId81"/>
    <p:sldId id="843" r:id="rId82"/>
    <p:sldId id="883" r:id="rId83"/>
    <p:sldId id="898" r:id="rId84"/>
    <p:sldId id="899" r:id="rId85"/>
    <p:sldId id="900" r:id="rId86"/>
    <p:sldId id="884" r:id="rId87"/>
    <p:sldId id="787" r:id="rId8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4" d="100"/>
          <a:sy n="64" d="100"/>
        </p:scale>
        <p:origin x="748" y="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slide" Target="slides/slide64.xml"/><Relationship Id="rId76" Type="http://schemas.openxmlformats.org/officeDocument/2006/relationships/slide" Target="slides/slide72.xml"/><Relationship Id="rId84" Type="http://schemas.openxmlformats.org/officeDocument/2006/relationships/slide" Target="slides/slide80.xml"/><Relationship Id="rId89" Type="http://schemas.openxmlformats.org/officeDocument/2006/relationships/presProps" Target="presProps.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slide" Target="slides/slide75.xml"/><Relationship Id="rId87" Type="http://schemas.openxmlformats.org/officeDocument/2006/relationships/slide" Target="slides/slide83.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slide" Target="slides/slide78.xml"/><Relationship Id="rId90" Type="http://schemas.openxmlformats.org/officeDocument/2006/relationships/viewProps" Target="viewProp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4" Type="http://schemas.openxmlformats.org/officeDocument/2006/relationships/slideMaster" Target="slideMasters/slideMaster1.xml"/><Relationship Id="rId9"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F08F294-6E2D-4596-8FC7-F2F0B448DD73}" type="datetimeFigureOut">
              <a:rPr lang="en-US" smtClean="0"/>
              <a:t>10/13/2020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2534E34-06C1-42AA-9982-129A8A6743E9}" type="slidenum">
              <a:rPr lang="en-US" smtClean="0"/>
              <a:t>‹#›</a:t>
            </a:fld>
            <a:endParaRPr lang="en-US"/>
          </a:p>
        </p:txBody>
      </p:sp>
    </p:spTree>
    <p:extLst>
      <p:ext uri="{BB962C8B-B14F-4D97-AF65-F5344CB8AC3E}">
        <p14:creationId xmlns:p14="http://schemas.microsoft.com/office/powerpoint/2010/main" val="1895868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F08F294-6E2D-4596-8FC7-F2F0B448DD73}" type="datetimeFigureOut">
              <a:rPr lang="en-US" smtClean="0"/>
              <a:t>10/13/2020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2534E34-06C1-42AA-9982-129A8A6743E9}" type="slidenum">
              <a:rPr lang="en-US" smtClean="0"/>
              <a:t>‹#›</a:t>
            </a:fld>
            <a:endParaRPr lang="en-US"/>
          </a:p>
        </p:txBody>
      </p:sp>
    </p:spTree>
    <p:extLst>
      <p:ext uri="{BB962C8B-B14F-4D97-AF65-F5344CB8AC3E}">
        <p14:creationId xmlns:p14="http://schemas.microsoft.com/office/powerpoint/2010/main" val="41756401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F08F294-6E2D-4596-8FC7-F2F0B448DD73}" type="datetimeFigureOut">
              <a:rPr lang="en-US" smtClean="0"/>
              <a:t>10/13/2020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2534E34-06C1-42AA-9982-129A8A6743E9}" type="slidenum">
              <a:rPr lang="en-US" smtClean="0"/>
              <a:t>‹#›</a:t>
            </a:fld>
            <a:endParaRPr lang="en-US"/>
          </a:p>
        </p:txBody>
      </p:sp>
    </p:spTree>
    <p:extLst>
      <p:ext uri="{BB962C8B-B14F-4D97-AF65-F5344CB8AC3E}">
        <p14:creationId xmlns:p14="http://schemas.microsoft.com/office/powerpoint/2010/main" val="25614389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F08F294-6E2D-4596-8FC7-F2F0B448DD73}" type="datetimeFigureOut">
              <a:rPr lang="en-US" smtClean="0"/>
              <a:t>10/13/2020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2534E34-06C1-42AA-9982-129A8A6743E9}" type="slidenum">
              <a:rPr lang="en-US" smtClean="0"/>
              <a:t>‹#›</a:t>
            </a:fld>
            <a:endParaRPr lang="en-US"/>
          </a:p>
        </p:txBody>
      </p:sp>
    </p:spTree>
    <p:extLst>
      <p:ext uri="{BB962C8B-B14F-4D97-AF65-F5344CB8AC3E}">
        <p14:creationId xmlns:p14="http://schemas.microsoft.com/office/powerpoint/2010/main" val="658183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F08F294-6E2D-4596-8FC7-F2F0B448DD73}" type="datetimeFigureOut">
              <a:rPr lang="en-US" smtClean="0"/>
              <a:t>10/13/2020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2534E34-06C1-42AA-9982-129A8A6743E9}" type="slidenum">
              <a:rPr lang="en-US" smtClean="0"/>
              <a:t>‹#›</a:t>
            </a:fld>
            <a:endParaRPr lang="en-US"/>
          </a:p>
        </p:txBody>
      </p:sp>
    </p:spTree>
    <p:extLst>
      <p:ext uri="{BB962C8B-B14F-4D97-AF65-F5344CB8AC3E}">
        <p14:creationId xmlns:p14="http://schemas.microsoft.com/office/powerpoint/2010/main" val="5826792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F08F294-6E2D-4596-8FC7-F2F0B448DD73}" type="datetimeFigureOut">
              <a:rPr lang="en-US" smtClean="0"/>
              <a:t>10/13/2020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2534E34-06C1-42AA-9982-129A8A6743E9}" type="slidenum">
              <a:rPr lang="en-US" smtClean="0"/>
              <a:t>‹#›</a:t>
            </a:fld>
            <a:endParaRPr lang="en-US"/>
          </a:p>
        </p:txBody>
      </p:sp>
    </p:spTree>
    <p:extLst>
      <p:ext uri="{BB962C8B-B14F-4D97-AF65-F5344CB8AC3E}">
        <p14:creationId xmlns:p14="http://schemas.microsoft.com/office/powerpoint/2010/main" val="4674012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F08F294-6E2D-4596-8FC7-F2F0B448DD73}" type="datetimeFigureOut">
              <a:rPr lang="en-US" smtClean="0"/>
              <a:t>10/13/2020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2534E34-06C1-42AA-9982-129A8A6743E9}" type="slidenum">
              <a:rPr lang="en-US" smtClean="0"/>
              <a:t>‹#›</a:t>
            </a:fld>
            <a:endParaRPr lang="en-US"/>
          </a:p>
        </p:txBody>
      </p:sp>
    </p:spTree>
    <p:extLst>
      <p:ext uri="{BB962C8B-B14F-4D97-AF65-F5344CB8AC3E}">
        <p14:creationId xmlns:p14="http://schemas.microsoft.com/office/powerpoint/2010/main" val="4357602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F08F294-6E2D-4596-8FC7-F2F0B448DD73}" type="datetimeFigureOut">
              <a:rPr lang="en-US" smtClean="0"/>
              <a:t>10/13/2020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2534E34-06C1-42AA-9982-129A8A6743E9}" type="slidenum">
              <a:rPr lang="en-US" smtClean="0"/>
              <a:t>‹#›</a:t>
            </a:fld>
            <a:endParaRPr lang="en-US"/>
          </a:p>
        </p:txBody>
      </p:sp>
    </p:spTree>
    <p:extLst>
      <p:ext uri="{BB962C8B-B14F-4D97-AF65-F5344CB8AC3E}">
        <p14:creationId xmlns:p14="http://schemas.microsoft.com/office/powerpoint/2010/main" val="11739541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F08F294-6E2D-4596-8FC7-F2F0B448DD73}" type="datetimeFigureOut">
              <a:rPr lang="en-US" smtClean="0"/>
              <a:t>10/13/2020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2534E34-06C1-42AA-9982-129A8A6743E9}" type="slidenum">
              <a:rPr lang="en-US" smtClean="0"/>
              <a:t>‹#›</a:t>
            </a:fld>
            <a:endParaRPr lang="en-US"/>
          </a:p>
        </p:txBody>
      </p:sp>
    </p:spTree>
    <p:extLst>
      <p:ext uri="{BB962C8B-B14F-4D97-AF65-F5344CB8AC3E}">
        <p14:creationId xmlns:p14="http://schemas.microsoft.com/office/powerpoint/2010/main" val="375718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F08F294-6E2D-4596-8FC7-F2F0B448DD73}" type="datetimeFigureOut">
              <a:rPr lang="en-US" smtClean="0"/>
              <a:t>10/13/2020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2534E34-06C1-42AA-9982-129A8A6743E9}" type="slidenum">
              <a:rPr lang="en-US" smtClean="0"/>
              <a:t>‹#›</a:t>
            </a:fld>
            <a:endParaRPr lang="en-US"/>
          </a:p>
        </p:txBody>
      </p:sp>
    </p:spTree>
    <p:extLst>
      <p:ext uri="{BB962C8B-B14F-4D97-AF65-F5344CB8AC3E}">
        <p14:creationId xmlns:p14="http://schemas.microsoft.com/office/powerpoint/2010/main" val="1018284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F08F294-6E2D-4596-8FC7-F2F0B448DD73}" type="datetimeFigureOut">
              <a:rPr lang="en-US" smtClean="0"/>
              <a:t>10/13/2020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2534E34-06C1-42AA-9982-129A8A6743E9}" type="slidenum">
              <a:rPr lang="en-US" smtClean="0"/>
              <a:t>‹#›</a:t>
            </a:fld>
            <a:endParaRPr lang="en-US"/>
          </a:p>
        </p:txBody>
      </p:sp>
    </p:spTree>
    <p:extLst>
      <p:ext uri="{BB962C8B-B14F-4D97-AF65-F5344CB8AC3E}">
        <p14:creationId xmlns:p14="http://schemas.microsoft.com/office/powerpoint/2010/main" val="15852981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F08F294-6E2D-4596-8FC7-F2F0B448DD73}" type="datetimeFigureOut">
              <a:rPr lang="en-US" smtClean="0"/>
              <a:t>10/13/2020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2534E34-06C1-42AA-9982-129A8A6743E9}" type="slidenum">
              <a:rPr lang="en-US" smtClean="0"/>
              <a:t>‹#›</a:t>
            </a:fld>
            <a:endParaRPr lang="en-US"/>
          </a:p>
        </p:txBody>
      </p:sp>
    </p:spTree>
    <p:extLst>
      <p:ext uri="{BB962C8B-B14F-4D97-AF65-F5344CB8AC3E}">
        <p14:creationId xmlns:p14="http://schemas.microsoft.com/office/powerpoint/2010/main" val="327630961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linkedin.com/in/subbulinkedin/" TargetMode="External"/><Relationship Id="rId1" Type="http://schemas.openxmlformats.org/officeDocument/2006/relationships/slideLayout" Target="../slideLayouts/slideLayout1.xml"/><Relationship Id="rId6" Type="http://schemas.openxmlformats.org/officeDocument/2006/relationships/image" Target="../media/image4.jp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s://amazon-eks.s3.us-west-2.amazonaws.com/cloudformation/2020-08-12/amazon-eks-vpc-private-subnets.yaml"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hyperlink" Target="https://github.com/subbugh/aws-eks" TargetMode="Externa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hyperlink" Target="https://github.com/subbugh/aws-eks" TargetMode="Externa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8" Type="http://schemas.openxmlformats.org/officeDocument/2006/relationships/hyperlink" Target="https://docs.aws.amazon.com/eks/latest/userguide/sample-deployment.html" TargetMode="External"/><Relationship Id="rId13" Type="http://schemas.openxmlformats.org/officeDocument/2006/relationships/hyperlink" Target="https://kubernetes.io/docs/tasks/run-application/run-stateless-application-deployment/#scaling-the-application-by-increasing-the-replica-count" TargetMode="External"/><Relationship Id="rId3" Type="http://schemas.openxmlformats.org/officeDocument/2006/relationships/hyperlink" Target="https://chocolatey.org/install" TargetMode="External"/><Relationship Id="rId7" Type="http://schemas.openxmlformats.org/officeDocument/2006/relationships/hyperlink" Target="https://docs.aws.amazon.com/eks/latest/userguide/launch-workers.html" TargetMode="External"/><Relationship Id="rId12" Type="http://schemas.openxmlformats.org/officeDocument/2006/relationships/hyperlink" Target="https://docs.aws.amazon.com/eks/latest/userguide/delete-cluster.html" TargetMode="External"/><Relationship Id="rId2" Type="http://schemas.openxmlformats.org/officeDocument/2006/relationships/hyperlink" Target="https://docs.aws.amazon.com/eks/latest/userguide/install-kubectl.html" TargetMode="External"/><Relationship Id="rId1" Type="http://schemas.openxmlformats.org/officeDocument/2006/relationships/slideLayout" Target="../slideLayouts/slideLayout2.xml"/><Relationship Id="rId6" Type="http://schemas.openxmlformats.org/officeDocument/2006/relationships/hyperlink" Target="https://docs.aws.amazon.com/eks/latest/userguide/install-aws-iam-authenticator.html" TargetMode="External"/><Relationship Id="rId11" Type="http://schemas.openxmlformats.org/officeDocument/2006/relationships/hyperlink" Target="http://docs.aws.amazon.com/autoscaling/latest/userguide/as-process-shutdown.html" TargetMode="External"/><Relationship Id="rId5" Type="http://schemas.openxmlformats.org/officeDocument/2006/relationships/hyperlink" Target="https://docs.aws.amazon.com/eks/latest/userguide/create-public-private-vpc.html" TargetMode="External"/><Relationship Id="rId10" Type="http://schemas.openxmlformats.org/officeDocument/2006/relationships/hyperlink" Target="https://kubernetes.io/docs/tasks/access-application-cluster/list-all-running-container-images/" TargetMode="External"/><Relationship Id="rId4" Type="http://schemas.openxmlformats.org/officeDocument/2006/relationships/hyperlink" Target="https://docs.aws.amazon.com/eks/latest/userguide/eksctl.html" TargetMode="External"/><Relationship Id="rId9" Type="http://schemas.openxmlformats.org/officeDocument/2006/relationships/hyperlink" Target="https://kubernetes.io/docs/reference/kubectl/cheatsheet/" TargetMode="Externa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699591" y="1015999"/>
            <a:ext cx="9528390" cy="1185333"/>
          </a:xfrm>
        </p:spPr>
        <p:txBody>
          <a:bodyPr>
            <a:noAutofit/>
          </a:bodyPr>
          <a:lstStyle/>
          <a:p>
            <a:pPr algn="l"/>
            <a:r>
              <a:rPr lang="en-US" sz="3600" b="1" dirty="0" smtClean="0">
                <a:solidFill>
                  <a:srgbClr val="C00000"/>
                </a:solidFill>
              </a:rPr>
              <a:t>AWS – </a:t>
            </a:r>
            <a:r>
              <a:rPr lang="pt-BR" sz="3600" b="1" dirty="0">
                <a:solidFill>
                  <a:srgbClr val="C00000"/>
                </a:solidFill>
              </a:rPr>
              <a:t>Elastic Kubernetes Service (Amazon EKS</a:t>
            </a:r>
            <a:r>
              <a:rPr lang="pt-BR" sz="3600" b="1" dirty="0" smtClean="0">
                <a:solidFill>
                  <a:srgbClr val="C00000"/>
                </a:solidFill>
              </a:rPr>
              <a:t>)</a:t>
            </a:r>
            <a:r>
              <a:rPr lang="pt-BR" sz="3600" b="1" dirty="0" smtClean="0"/>
              <a:t/>
            </a:r>
            <a:br>
              <a:rPr lang="pt-BR" sz="3600" b="1" dirty="0" smtClean="0"/>
            </a:br>
            <a:r>
              <a:rPr lang="en-US" sz="3600" dirty="0" smtClean="0">
                <a:solidFill>
                  <a:srgbClr val="C00000"/>
                </a:solidFill>
              </a:rPr>
              <a:t>– </a:t>
            </a:r>
            <a:r>
              <a:rPr lang="en-US" sz="3600" dirty="0" smtClean="0">
                <a:solidFill>
                  <a:srgbClr val="FF0000"/>
                </a:solidFill>
              </a:rPr>
              <a:t>Hands-on guide/ POC/ Case Study/ Use Case.</a:t>
            </a:r>
            <a:endParaRPr lang="en-US" sz="3600" dirty="0">
              <a:solidFill>
                <a:srgbClr val="FF0000"/>
              </a:solidFill>
            </a:endParaRPr>
          </a:p>
        </p:txBody>
      </p:sp>
      <p:sp>
        <p:nvSpPr>
          <p:cNvPr id="3" name="Subtitle 2"/>
          <p:cNvSpPr>
            <a:spLocks noGrp="1"/>
          </p:cNvSpPr>
          <p:nvPr>
            <p:ph type="subTitle" idx="1"/>
          </p:nvPr>
        </p:nvSpPr>
        <p:spPr>
          <a:xfrm>
            <a:off x="1699591" y="2455333"/>
            <a:ext cx="8968409" cy="1989667"/>
          </a:xfrm>
        </p:spPr>
        <p:txBody>
          <a:bodyPr/>
          <a:lstStyle/>
          <a:p>
            <a:pPr algn="l"/>
            <a:r>
              <a:rPr lang="en-US" dirty="0" smtClean="0">
                <a:solidFill>
                  <a:srgbClr val="00B0F0"/>
                </a:solidFill>
              </a:rPr>
              <a:t>Mr. Subramanyam Tirumani Vemala</a:t>
            </a:r>
          </a:p>
          <a:p>
            <a:pPr algn="l"/>
            <a:r>
              <a:rPr lang="en-US" dirty="0">
                <a:solidFill>
                  <a:srgbClr val="00B0F0"/>
                </a:solidFill>
                <a:hlinkClick r:id="rId2"/>
              </a:rPr>
              <a:t>https://www.linkedin.com/in/subbulinkedin</a:t>
            </a:r>
            <a:r>
              <a:rPr lang="en-US" dirty="0" smtClean="0">
                <a:solidFill>
                  <a:srgbClr val="00B0F0"/>
                </a:solidFill>
                <a:hlinkClick r:id="rId2"/>
              </a:rPr>
              <a:t>/</a:t>
            </a:r>
            <a:r>
              <a:rPr lang="en-US" dirty="0" smtClean="0">
                <a:solidFill>
                  <a:srgbClr val="00B0F0"/>
                </a:solidFill>
              </a:rPr>
              <a:t> </a:t>
            </a:r>
          </a:p>
          <a:p>
            <a:pPr algn="l"/>
            <a:endParaRPr lang="en-US" dirty="0"/>
          </a:p>
        </p:txBody>
      </p:sp>
      <p:pic>
        <p:nvPicPr>
          <p:cNvPr id="4" name="Picture 3" descr="https://images.youracclaim.com/size/220x220/images/b158bae7-462e-4c2c-92e6-d7a0b4cdb6c6/AWS-SolArchitect-Professional.png"/>
          <p:cNvPicPr/>
          <p:nvPr/>
        </p:nvPicPr>
        <p:blipFill>
          <a:blip r:embed="rId3">
            <a:extLst>
              <a:ext uri="{28A0092B-C50C-407E-A947-70E740481C1C}">
                <a14:useLocalDpi xmlns:a14="http://schemas.microsoft.com/office/drawing/2010/main" val="0"/>
              </a:ext>
            </a:extLst>
          </a:blip>
          <a:srcRect/>
          <a:stretch>
            <a:fillRect/>
          </a:stretch>
        </p:blipFill>
        <p:spPr bwMode="auto">
          <a:xfrm>
            <a:off x="1699591" y="3364441"/>
            <a:ext cx="952500" cy="952500"/>
          </a:xfrm>
          <a:prstGeom prst="rect">
            <a:avLst/>
          </a:prstGeom>
          <a:noFill/>
          <a:ln>
            <a:noFill/>
          </a:ln>
        </p:spPr>
      </p:pic>
      <p:pic>
        <p:nvPicPr>
          <p:cNvPr id="5" name="Picture 4" descr="https://images.youracclaim.com/size/220x220/images/6774b3bf-7a82-4d40-a2d1-86b412635bae/AWS-SolArchitect-Associate.png"/>
          <p:cNvPicPr/>
          <p:nvPr/>
        </p:nvPicPr>
        <p:blipFill>
          <a:blip r:embed="rId4">
            <a:extLst>
              <a:ext uri="{28A0092B-C50C-407E-A947-70E740481C1C}">
                <a14:useLocalDpi xmlns:a14="http://schemas.microsoft.com/office/drawing/2010/main" val="0"/>
              </a:ext>
            </a:extLst>
          </a:blip>
          <a:srcRect/>
          <a:stretch>
            <a:fillRect/>
          </a:stretch>
        </p:blipFill>
        <p:spPr bwMode="auto">
          <a:xfrm>
            <a:off x="2654530" y="3364441"/>
            <a:ext cx="946150" cy="946150"/>
          </a:xfrm>
          <a:prstGeom prst="rect">
            <a:avLst/>
          </a:prstGeom>
          <a:noFill/>
          <a:ln>
            <a:noFill/>
          </a:ln>
        </p:spPr>
      </p:pic>
      <p:pic>
        <p:nvPicPr>
          <p:cNvPr id="6" name="Picture 5" descr="https://images.youracclaim.com/size/220x220/images/536167dd-c888-44b8-8aad-b7577a8862f3/AWS-DevOpsEngineer-Professional.png"/>
          <p:cNvPicPr/>
          <p:nvPr/>
        </p:nvPicPr>
        <p:blipFill>
          <a:blip r:embed="rId5">
            <a:extLst>
              <a:ext uri="{28A0092B-C50C-407E-A947-70E740481C1C}">
                <a14:useLocalDpi xmlns:a14="http://schemas.microsoft.com/office/drawing/2010/main" val="0"/>
              </a:ext>
            </a:extLst>
          </a:blip>
          <a:srcRect/>
          <a:stretch>
            <a:fillRect/>
          </a:stretch>
        </p:blipFill>
        <p:spPr bwMode="auto">
          <a:xfrm>
            <a:off x="3600680" y="3358091"/>
            <a:ext cx="952500" cy="952500"/>
          </a:xfrm>
          <a:prstGeom prst="rect">
            <a:avLst/>
          </a:prstGeom>
          <a:noFill/>
          <a:ln>
            <a:noFill/>
          </a:ln>
        </p:spPr>
      </p:pic>
      <p:pic>
        <p:nvPicPr>
          <p:cNvPr id="7" name="Picture 6" descr="cid:image004.jpg@01D677AF.8660C7C0"/>
          <p:cNvPicPr/>
          <p:nvPr/>
        </p:nvPicPr>
        <p:blipFill>
          <a:blip r:embed="rId6">
            <a:extLst>
              <a:ext uri="{28A0092B-C50C-407E-A947-70E740481C1C}">
                <a14:useLocalDpi xmlns:a14="http://schemas.microsoft.com/office/drawing/2010/main" val="0"/>
              </a:ext>
            </a:extLst>
          </a:blip>
          <a:srcRect/>
          <a:stretch>
            <a:fillRect/>
          </a:stretch>
        </p:blipFill>
        <p:spPr bwMode="auto">
          <a:xfrm>
            <a:off x="4584930" y="3358091"/>
            <a:ext cx="914400" cy="933450"/>
          </a:xfrm>
          <a:prstGeom prst="rect">
            <a:avLst/>
          </a:prstGeom>
          <a:noFill/>
          <a:ln>
            <a:noFill/>
          </a:ln>
        </p:spPr>
      </p:pic>
    </p:spTree>
    <p:extLst>
      <p:ext uri="{BB962C8B-B14F-4D97-AF65-F5344CB8AC3E}">
        <p14:creationId xmlns:p14="http://schemas.microsoft.com/office/powerpoint/2010/main" val="261178634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0000"/>
                </a:solidFill>
              </a:rPr>
              <a:t>Choose the EKS service:</a:t>
            </a:r>
            <a:endParaRPr lang="en-US" dirty="0">
              <a:solidFill>
                <a:srgbClr val="FF0000"/>
              </a:solidFill>
            </a:endParaRPr>
          </a:p>
        </p:txBody>
      </p:sp>
      <p:pic>
        <p:nvPicPr>
          <p:cNvPr id="6" name="Content Placeholder 5"/>
          <p:cNvPicPr>
            <a:picLocks noGrp="1" noChangeAspect="1"/>
          </p:cNvPicPr>
          <p:nvPr>
            <p:ph idx="1"/>
          </p:nvPr>
        </p:nvPicPr>
        <p:blipFill>
          <a:blip r:embed="rId2"/>
          <a:stretch>
            <a:fillRect/>
          </a:stretch>
        </p:blipFill>
        <p:spPr>
          <a:xfrm>
            <a:off x="2156275" y="1825625"/>
            <a:ext cx="7879449" cy="4351338"/>
          </a:xfrm>
          <a:prstGeom prst="rect">
            <a:avLst/>
          </a:prstGeom>
        </p:spPr>
      </p:pic>
    </p:spTree>
    <p:extLst>
      <p:ext uri="{BB962C8B-B14F-4D97-AF65-F5344CB8AC3E}">
        <p14:creationId xmlns:p14="http://schemas.microsoft.com/office/powerpoint/2010/main" val="72481471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0000"/>
                </a:solidFill>
              </a:rPr>
              <a:t>Choose the appropriate use case:</a:t>
            </a:r>
            <a:endParaRPr lang="en-US" dirty="0">
              <a:solidFill>
                <a:srgbClr val="FF0000"/>
              </a:solidFill>
            </a:endParaRPr>
          </a:p>
        </p:txBody>
      </p:sp>
      <p:pic>
        <p:nvPicPr>
          <p:cNvPr id="4" name="Content Placeholder 3"/>
          <p:cNvPicPr>
            <a:picLocks noGrp="1" noChangeAspect="1"/>
          </p:cNvPicPr>
          <p:nvPr>
            <p:ph idx="1"/>
          </p:nvPr>
        </p:nvPicPr>
        <p:blipFill>
          <a:blip r:embed="rId2"/>
          <a:stretch>
            <a:fillRect/>
          </a:stretch>
        </p:blipFill>
        <p:spPr>
          <a:xfrm>
            <a:off x="1952593" y="1825625"/>
            <a:ext cx="8286813" cy="4351338"/>
          </a:xfrm>
          <a:prstGeom prst="rect">
            <a:avLst/>
          </a:prstGeom>
        </p:spPr>
      </p:pic>
    </p:spTree>
    <p:extLst>
      <p:ext uri="{BB962C8B-B14F-4D97-AF65-F5344CB8AC3E}">
        <p14:creationId xmlns:p14="http://schemas.microsoft.com/office/powerpoint/2010/main" val="185623500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0000"/>
                </a:solidFill>
              </a:rPr>
              <a:t>Attach the Policy: </a:t>
            </a:r>
            <a:r>
              <a:rPr lang="en-US" dirty="0" err="1" smtClean="0">
                <a:solidFill>
                  <a:srgbClr val="FF0000"/>
                </a:solidFill>
              </a:rPr>
              <a:t>AmazonEKSClusterPolicy</a:t>
            </a:r>
            <a:r>
              <a:rPr lang="en-US" dirty="0" smtClean="0">
                <a:solidFill>
                  <a:srgbClr val="FF0000"/>
                </a:solidFill>
              </a:rPr>
              <a:t>.</a:t>
            </a:r>
            <a:endParaRPr lang="en-US" dirty="0">
              <a:solidFill>
                <a:srgbClr val="FF0000"/>
              </a:solidFill>
            </a:endParaRPr>
          </a:p>
        </p:txBody>
      </p:sp>
      <p:pic>
        <p:nvPicPr>
          <p:cNvPr id="4" name="Content Placeholder 3"/>
          <p:cNvPicPr>
            <a:picLocks noGrp="1" noChangeAspect="1"/>
          </p:cNvPicPr>
          <p:nvPr>
            <p:ph idx="1"/>
          </p:nvPr>
        </p:nvPicPr>
        <p:blipFill>
          <a:blip r:embed="rId2"/>
          <a:stretch>
            <a:fillRect/>
          </a:stretch>
        </p:blipFill>
        <p:spPr>
          <a:xfrm>
            <a:off x="2147469" y="1825625"/>
            <a:ext cx="7897062" cy="4351338"/>
          </a:xfrm>
          <a:prstGeom prst="rect">
            <a:avLst/>
          </a:prstGeom>
        </p:spPr>
      </p:pic>
    </p:spTree>
    <p:extLst>
      <p:ext uri="{BB962C8B-B14F-4D97-AF65-F5344CB8AC3E}">
        <p14:creationId xmlns:p14="http://schemas.microsoft.com/office/powerpoint/2010/main" val="167319304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0000"/>
                </a:solidFill>
              </a:rPr>
              <a:t>Give the Role name:</a:t>
            </a:r>
            <a:endParaRPr lang="en-US" dirty="0">
              <a:solidFill>
                <a:srgbClr val="FF0000"/>
              </a:solidFill>
            </a:endParaRPr>
          </a:p>
        </p:txBody>
      </p:sp>
      <p:pic>
        <p:nvPicPr>
          <p:cNvPr id="4" name="Content Placeholder 3"/>
          <p:cNvPicPr>
            <a:picLocks noGrp="1" noChangeAspect="1"/>
          </p:cNvPicPr>
          <p:nvPr>
            <p:ph idx="1"/>
          </p:nvPr>
        </p:nvPicPr>
        <p:blipFill>
          <a:blip r:embed="rId2"/>
          <a:stretch>
            <a:fillRect/>
          </a:stretch>
        </p:blipFill>
        <p:spPr>
          <a:xfrm>
            <a:off x="2338258" y="1825625"/>
            <a:ext cx="7515484" cy="4351338"/>
          </a:xfrm>
          <a:prstGeom prst="rect">
            <a:avLst/>
          </a:prstGeom>
        </p:spPr>
      </p:pic>
    </p:spTree>
    <p:extLst>
      <p:ext uri="{BB962C8B-B14F-4D97-AF65-F5344CB8AC3E}">
        <p14:creationId xmlns:p14="http://schemas.microsoft.com/office/powerpoint/2010/main" val="134788467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0000"/>
                </a:solidFill>
              </a:rPr>
              <a:t># Create VPC: using </a:t>
            </a:r>
            <a:r>
              <a:rPr lang="en-US" dirty="0" err="1" smtClean="0">
                <a:solidFill>
                  <a:srgbClr val="FF0000"/>
                </a:solidFill>
              </a:rPr>
              <a:t>CloudFormation</a:t>
            </a:r>
            <a:r>
              <a:rPr lang="en-US" dirty="0" smtClean="0">
                <a:solidFill>
                  <a:srgbClr val="FF0000"/>
                </a:solidFill>
              </a:rPr>
              <a:t> template.</a:t>
            </a:r>
            <a:endParaRPr lang="en-US" dirty="0">
              <a:solidFill>
                <a:srgbClr val="FF0000"/>
              </a:solidFill>
            </a:endParaRPr>
          </a:p>
        </p:txBody>
      </p:sp>
      <p:pic>
        <p:nvPicPr>
          <p:cNvPr id="4" name="Content Placeholder 3"/>
          <p:cNvPicPr>
            <a:picLocks noGrp="1" noChangeAspect="1"/>
          </p:cNvPicPr>
          <p:nvPr>
            <p:ph idx="1"/>
          </p:nvPr>
        </p:nvPicPr>
        <p:blipFill>
          <a:blip r:embed="rId2"/>
          <a:stretch>
            <a:fillRect/>
          </a:stretch>
        </p:blipFill>
        <p:spPr>
          <a:xfrm>
            <a:off x="1785376" y="1825625"/>
            <a:ext cx="8621247" cy="4351338"/>
          </a:xfrm>
          <a:prstGeom prst="rect">
            <a:avLst/>
          </a:prstGeom>
        </p:spPr>
      </p:pic>
    </p:spTree>
    <p:extLst>
      <p:ext uri="{BB962C8B-B14F-4D97-AF65-F5344CB8AC3E}">
        <p14:creationId xmlns:p14="http://schemas.microsoft.com/office/powerpoint/2010/main" val="393220566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FF0000"/>
                </a:solidFill>
              </a:rPr>
              <a:t>Choose the ready template from </a:t>
            </a:r>
            <a:r>
              <a:rPr lang="en-US" dirty="0">
                <a:solidFill>
                  <a:srgbClr val="FF0000"/>
                </a:solidFill>
              </a:rPr>
              <a:t>S3</a:t>
            </a:r>
            <a:r>
              <a:rPr lang="en-US" dirty="0" smtClean="0">
                <a:solidFill>
                  <a:srgbClr val="FF0000"/>
                </a:solidFill>
              </a:rPr>
              <a:t>:</a:t>
            </a:r>
            <a:endParaRPr lang="en-US" dirty="0">
              <a:solidFill>
                <a:srgbClr val="FF0000"/>
              </a:solidFill>
            </a:endParaRPr>
          </a:p>
        </p:txBody>
      </p:sp>
      <p:pic>
        <p:nvPicPr>
          <p:cNvPr id="4" name="Content Placeholder 3"/>
          <p:cNvPicPr>
            <a:picLocks noGrp="1" noChangeAspect="1"/>
          </p:cNvPicPr>
          <p:nvPr>
            <p:ph idx="1"/>
          </p:nvPr>
        </p:nvPicPr>
        <p:blipFill>
          <a:blip r:embed="rId2"/>
          <a:stretch>
            <a:fillRect/>
          </a:stretch>
        </p:blipFill>
        <p:spPr>
          <a:xfrm>
            <a:off x="2669187" y="1825625"/>
            <a:ext cx="6853625" cy="4351338"/>
          </a:xfrm>
          <a:prstGeom prst="rect">
            <a:avLst/>
          </a:prstGeom>
        </p:spPr>
      </p:pic>
    </p:spTree>
    <p:extLst>
      <p:ext uri="{BB962C8B-B14F-4D97-AF65-F5344CB8AC3E}">
        <p14:creationId xmlns:p14="http://schemas.microsoft.com/office/powerpoint/2010/main" val="353022625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400" dirty="0" smtClean="0">
                <a:solidFill>
                  <a:srgbClr val="FF0000"/>
                </a:solidFill>
              </a:rPr>
              <a:t/>
            </a:r>
            <a:br>
              <a:rPr lang="en-US" sz="2400" dirty="0" smtClean="0">
                <a:solidFill>
                  <a:srgbClr val="FF0000"/>
                </a:solidFill>
              </a:rPr>
            </a:br>
            <a:r>
              <a:rPr lang="en-US" sz="2400" dirty="0">
                <a:solidFill>
                  <a:srgbClr val="FF0000"/>
                </a:solidFill>
              </a:rPr>
              <a:t/>
            </a:r>
            <a:br>
              <a:rPr lang="en-US" sz="2400" dirty="0">
                <a:solidFill>
                  <a:srgbClr val="FF0000"/>
                </a:solidFill>
              </a:rPr>
            </a:br>
            <a:r>
              <a:rPr lang="en-US" sz="2400" dirty="0" smtClean="0">
                <a:solidFill>
                  <a:srgbClr val="FF0000"/>
                </a:solidFill>
              </a:rPr>
              <a:t>Get </a:t>
            </a:r>
            <a:r>
              <a:rPr lang="en-US" sz="2400" dirty="0">
                <a:solidFill>
                  <a:srgbClr val="FF0000"/>
                </a:solidFill>
              </a:rPr>
              <a:t>the S3 URL from the AWS </a:t>
            </a:r>
            <a:r>
              <a:rPr lang="en-US" sz="2400" dirty="0" smtClean="0">
                <a:solidFill>
                  <a:srgbClr val="FF0000"/>
                </a:solidFill>
              </a:rPr>
              <a:t>documentation </a:t>
            </a:r>
            <a:r>
              <a:rPr lang="en-US" sz="2400" dirty="0">
                <a:solidFill>
                  <a:srgbClr val="FF0000"/>
                </a:solidFill>
              </a:rPr>
              <a:t>in the below link</a:t>
            </a:r>
            <a:r>
              <a:rPr lang="en-US" sz="2400" dirty="0" smtClean="0">
                <a:solidFill>
                  <a:srgbClr val="FF0000"/>
                </a:solidFill>
              </a:rPr>
              <a:t>:</a:t>
            </a:r>
            <a:r>
              <a:rPr lang="en-US" sz="2400" dirty="0" smtClean="0">
                <a:solidFill>
                  <a:srgbClr val="FF0000"/>
                </a:solidFill>
                <a:hlinkClick r:id="rId2"/>
              </a:rPr>
              <a:t/>
            </a:r>
            <a:br>
              <a:rPr lang="en-US" sz="2400" dirty="0" smtClean="0">
                <a:solidFill>
                  <a:srgbClr val="FF0000"/>
                </a:solidFill>
                <a:hlinkClick r:id="rId2"/>
              </a:rPr>
            </a:br>
            <a:r>
              <a:rPr lang="en-US" sz="2400" dirty="0" smtClean="0">
                <a:solidFill>
                  <a:srgbClr val="FF0000"/>
                </a:solidFill>
                <a:hlinkClick r:id="rId2"/>
              </a:rPr>
              <a:t>https</a:t>
            </a:r>
            <a:r>
              <a:rPr lang="en-US" sz="2400" dirty="0">
                <a:solidFill>
                  <a:srgbClr val="FF0000"/>
                </a:solidFill>
                <a:hlinkClick r:id="rId2"/>
              </a:rPr>
              <a:t>://</a:t>
            </a:r>
            <a:r>
              <a:rPr lang="en-US" sz="2400" dirty="0" smtClean="0">
                <a:solidFill>
                  <a:srgbClr val="FF0000"/>
                </a:solidFill>
                <a:hlinkClick r:id="rId2"/>
              </a:rPr>
              <a:t>docs.aws.amazon.com/eks/latest/userguide/create-public-private-vpc.html</a:t>
            </a:r>
            <a:br>
              <a:rPr lang="en-US" sz="2400" dirty="0" smtClean="0">
                <a:solidFill>
                  <a:srgbClr val="FF0000"/>
                </a:solidFill>
                <a:hlinkClick r:id="rId2"/>
              </a:rPr>
            </a:br>
            <a:r>
              <a:rPr lang="en-US" sz="2400" dirty="0" smtClean="0">
                <a:solidFill>
                  <a:srgbClr val="FF0000"/>
                </a:solidFill>
                <a:hlinkClick r:id="rId2"/>
              </a:rPr>
              <a:t>https</a:t>
            </a:r>
            <a:r>
              <a:rPr lang="en-US" sz="2400" dirty="0">
                <a:solidFill>
                  <a:srgbClr val="FF0000"/>
                </a:solidFill>
                <a:hlinkClick r:id="rId2"/>
              </a:rPr>
              <a:t>://</a:t>
            </a:r>
            <a:r>
              <a:rPr lang="en-US" sz="2400" dirty="0" smtClean="0">
                <a:solidFill>
                  <a:srgbClr val="FF0000"/>
                </a:solidFill>
                <a:hlinkClick r:id="rId2"/>
              </a:rPr>
              <a:t>amazon-eks.s3.us-west-2.amazonaws.com/cloudformation/2020-08-12/amazon-eks-vpc-private-subnets.yaml</a:t>
            </a:r>
            <a:r>
              <a:rPr lang="en-US" sz="2400" dirty="0" smtClean="0">
                <a:solidFill>
                  <a:srgbClr val="FF0000"/>
                </a:solidFill>
              </a:rPr>
              <a:t/>
            </a:r>
            <a:br>
              <a:rPr lang="en-US" sz="2400" dirty="0" smtClean="0">
                <a:solidFill>
                  <a:srgbClr val="FF0000"/>
                </a:solidFill>
              </a:rPr>
            </a:br>
            <a:r>
              <a:rPr lang="en-US" sz="2400" dirty="0">
                <a:solidFill>
                  <a:srgbClr val="FF0000"/>
                </a:solidFill>
              </a:rPr>
              <a:t/>
            </a:r>
            <a:br>
              <a:rPr lang="en-US" sz="2400" dirty="0">
                <a:solidFill>
                  <a:srgbClr val="FF0000"/>
                </a:solidFill>
              </a:rPr>
            </a:br>
            <a:endParaRPr lang="en-US" sz="2400" dirty="0">
              <a:solidFill>
                <a:srgbClr val="FF0000"/>
              </a:solidFill>
            </a:endParaRPr>
          </a:p>
        </p:txBody>
      </p:sp>
      <p:pic>
        <p:nvPicPr>
          <p:cNvPr id="4" name="Content Placeholder 3"/>
          <p:cNvPicPr>
            <a:picLocks noGrp="1" noChangeAspect="1"/>
          </p:cNvPicPr>
          <p:nvPr>
            <p:ph idx="1"/>
          </p:nvPr>
        </p:nvPicPr>
        <p:blipFill>
          <a:blip r:embed="rId3"/>
          <a:stretch>
            <a:fillRect/>
          </a:stretch>
        </p:blipFill>
        <p:spPr>
          <a:xfrm>
            <a:off x="2751497" y="1825625"/>
            <a:ext cx="6689006" cy="4351338"/>
          </a:xfrm>
          <a:prstGeom prst="rect">
            <a:avLst/>
          </a:prstGeom>
        </p:spPr>
      </p:pic>
    </p:spTree>
    <p:extLst>
      <p:ext uri="{BB962C8B-B14F-4D97-AF65-F5344CB8AC3E}">
        <p14:creationId xmlns:p14="http://schemas.microsoft.com/office/powerpoint/2010/main" val="56301589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0000"/>
                </a:solidFill>
              </a:rPr>
              <a:t>Give a stack name and the predefined VPC configurations will get loaded from S3:</a:t>
            </a:r>
            <a:endParaRPr lang="en-US" dirty="0"/>
          </a:p>
        </p:txBody>
      </p:sp>
      <p:pic>
        <p:nvPicPr>
          <p:cNvPr id="4" name="Content Placeholder 3"/>
          <p:cNvPicPr>
            <a:picLocks noGrp="1" noChangeAspect="1"/>
          </p:cNvPicPr>
          <p:nvPr>
            <p:ph idx="1"/>
          </p:nvPr>
        </p:nvPicPr>
        <p:blipFill>
          <a:blip r:embed="rId2"/>
          <a:stretch>
            <a:fillRect/>
          </a:stretch>
        </p:blipFill>
        <p:spPr>
          <a:xfrm>
            <a:off x="3362175" y="1825625"/>
            <a:ext cx="5467649" cy="4351338"/>
          </a:xfrm>
          <a:prstGeom prst="rect">
            <a:avLst/>
          </a:prstGeom>
        </p:spPr>
      </p:pic>
    </p:spTree>
    <p:extLst>
      <p:ext uri="{BB962C8B-B14F-4D97-AF65-F5344CB8AC3E}">
        <p14:creationId xmlns:p14="http://schemas.microsoft.com/office/powerpoint/2010/main" val="66107683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0000"/>
                </a:solidFill>
              </a:rPr>
              <a:t>Input more advanced options if needed:</a:t>
            </a:r>
            <a:endParaRPr lang="en-US" dirty="0">
              <a:solidFill>
                <a:srgbClr val="FF0000"/>
              </a:solidFill>
            </a:endParaRPr>
          </a:p>
        </p:txBody>
      </p:sp>
      <p:pic>
        <p:nvPicPr>
          <p:cNvPr id="4" name="Content Placeholder 3"/>
          <p:cNvPicPr>
            <a:picLocks noGrp="1" noChangeAspect="1"/>
          </p:cNvPicPr>
          <p:nvPr>
            <p:ph idx="1"/>
          </p:nvPr>
        </p:nvPicPr>
        <p:blipFill>
          <a:blip r:embed="rId2"/>
          <a:stretch>
            <a:fillRect/>
          </a:stretch>
        </p:blipFill>
        <p:spPr>
          <a:xfrm>
            <a:off x="3876401" y="1825625"/>
            <a:ext cx="4439197" cy="4351338"/>
          </a:xfrm>
          <a:prstGeom prst="rect">
            <a:avLst/>
          </a:prstGeom>
        </p:spPr>
      </p:pic>
    </p:spTree>
    <p:extLst>
      <p:ext uri="{BB962C8B-B14F-4D97-AF65-F5344CB8AC3E}">
        <p14:creationId xmlns:p14="http://schemas.microsoft.com/office/powerpoint/2010/main" val="393209648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0000"/>
                </a:solidFill>
              </a:rPr>
              <a:t>Review VPC details:</a:t>
            </a:r>
            <a:endParaRPr lang="en-US" dirty="0">
              <a:solidFill>
                <a:srgbClr val="FF0000"/>
              </a:solidFill>
            </a:endParaRPr>
          </a:p>
        </p:txBody>
      </p:sp>
      <p:pic>
        <p:nvPicPr>
          <p:cNvPr id="4" name="Content Placeholder 3"/>
          <p:cNvPicPr>
            <a:picLocks noGrp="1" noChangeAspect="1"/>
          </p:cNvPicPr>
          <p:nvPr>
            <p:ph idx="1"/>
          </p:nvPr>
        </p:nvPicPr>
        <p:blipFill>
          <a:blip r:embed="rId2"/>
          <a:stretch>
            <a:fillRect/>
          </a:stretch>
        </p:blipFill>
        <p:spPr>
          <a:xfrm>
            <a:off x="4982354" y="1825625"/>
            <a:ext cx="2227291" cy="4351338"/>
          </a:xfrm>
          <a:prstGeom prst="rect">
            <a:avLst/>
          </a:prstGeom>
        </p:spPr>
      </p:pic>
    </p:spTree>
    <p:extLst>
      <p:ext uri="{BB962C8B-B14F-4D97-AF65-F5344CB8AC3E}">
        <p14:creationId xmlns:p14="http://schemas.microsoft.com/office/powerpoint/2010/main" val="104950033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400" dirty="0" smtClean="0">
                <a:solidFill>
                  <a:srgbClr val="FF0000"/>
                </a:solidFill>
              </a:rPr>
              <a:t>EKS </a:t>
            </a:r>
            <a:r>
              <a:rPr lang="en-US" sz="2400" dirty="0">
                <a:solidFill>
                  <a:srgbClr val="FF0000"/>
                </a:solidFill>
              </a:rPr>
              <a:t>Architecture - Component </a:t>
            </a:r>
            <a:r>
              <a:rPr lang="en-US" sz="2400" dirty="0" smtClean="0">
                <a:solidFill>
                  <a:srgbClr val="FF0000"/>
                </a:solidFill>
              </a:rPr>
              <a:t>diagram: In this POC, </a:t>
            </a:r>
            <a:r>
              <a:rPr lang="en-US" sz="2400" dirty="0" err="1" smtClean="0">
                <a:solidFill>
                  <a:srgbClr val="FF0000"/>
                </a:solidFill>
              </a:rPr>
              <a:t>TypeB</a:t>
            </a:r>
            <a:r>
              <a:rPr lang="en-US" sz="2400" dirty="0" smtClean="0">
                <a:solidFill>
                  <a:srgbClr val="FF0000"/>
                </a:solidFill>
              </a:rPr>
              <a:t> (Amazon EC2’s) is used, as we need to go for Cloud agnostic Architecture.</a:t>
            </a:r>
            <a:r>
              <a:rPr lang="en-US" sz="2400" dirty="0" smtClean="0"/>
              <a:t/>
            </a:r>
            <a:br>
              <a:rPr lang="en-US" sz="2400" dirty="0" smtClean="0"/>
            </a:br>
            <a:r>
              <a:rPr lang="en-US" sz="2400" dirty="0" smtClean="0"/>
              <a:t>a. </a:t>
            </a:r>
            <a:r>
              <a:rPr lang="en-US" sz="2400" dirty="0" err="1" smtClean="0"/>
              <a:t>Fargate</a:t>
            </a:r>
            <a:r>
              <a:rPr lang="en-US" sz="2400" dirty="0" smtClean="0"/>
              <a:t> – creates the </a:t>
            </a:r>
            <a:r>
              <a:rPr lang="en-US" sz="2400" dirty="0" err="1" smtClean="0"/>
              <a:t>serverless</a:t>
            </a:r>
            <a:r>
              <a:rPr lang="en-US" sz="2400" dirty="0" smtClean="0"/>
              <a:t> containers.</a:t>
            </a:r>
            <a:br>
              <a:rPr lang="en-US" sz="2400" dirty="0" smtClean="0"/>
            </a:br>
            <a:r>
              <a:rPr lang="en-US" sz="2400" dirty="0" smtClean="0"/>
              <a:t>b. </a:t>
            </a:r>
            <a:r>
              <a:rPr lang="en-US" sz="2400" dirty="0"/>
              <a:t>A</a:t>
            </a:r>
            <a:r>
              <a:rPr lang="en-US" sz="2400" dirty="0" smtClean="0"/>
              <a:t>mazon EC2’s – Deploy the Worker nodes and map to the EKS Cluster.</a:t>
            </a:r>
            <a:endParaRPr lang="en-US" sz="2400" dirty="0"/>
          </a:p>
        </p:txBody>
      </p:sp>
      <p:pic>
        <p:nvPicPr>
          <p:cNvPr id="4" name="Content Placeholder 3"/>
          <p:cNvPicPr>
            <a:picLocks noGrp="1" noChangeAspect="1"/>
          </p:cNvPicPr>
          <p:nvPr>
            <p:ph idx="1"/>
          </p:nvPr>
        </p:nvPicPr>
        <p:blipFill>
          <a:blip r:embed="rId2"/>
          <a:stretch>
            <a:fillRect/>
          </a:stretch>
        </p:blipFill>
        <p:spPr>
          <a:xfrm>
            <a:off x="838200" y="1883089"/>
            <a:ext cx="10515600" cy="4236410"/>
          </a:xfrm>
          <a:prstGeom prst="rect">
            <a:avLst/>
          </a:prstGeom>
        </p:spPr>
      </p:pic>
    </p:spTree>
    <p:extLst>
      <p:ext uri="{BB962C8B-B14F-4D97-AF65-F5344CB8AC3E}">
        <p14:creationId xmlns:p14="http://schemas.microsoft.com/office/powerpoint/2010/main" val="390909137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0000"/>
                </a:solidFill>
              </a:rPr>
              <a:t>VPC creation through </a:t>
            </a:r>
            <a:r>
              <a:rPr lang="en-US" dirty="0" err="1" smtClean="0">
                <a:solidFill>
                  <a:srgbClr val="FF0000"/>
                </a:solidFill>
              </a:rPr>
              <a:t>CloudFormation</a:t>
            </a:r>
            <a:r>
              <a:rPr lang="en-US" dirty="0" smtClean="0">
                <a:solidFill>
                  <a:srgbClr val="FF0000"/>
                </a:solidFill>
              </a:rPr>
              <a:t> is in progress:</a:t>
            </a:r>
            <a:endParaRPr lang="en-US" dirty="0">
              <a:solidFill>
                <a:srgbClr val="FF0000"/>
              </a:solidFill>
            </a:endParaRPr>
          </a:p>
        </p:txBody>
      </p:sp>
      <p:pic>
        <p:nvPicPr>
          <p:cNvPr id="4" name="Content Placeholder 3"/>
          <p:cNvPicPr>
            <a:picLocks noGrp="1" noChangeAspect="1"/>
          </p:cNvPicPr>
          <p:nvPr>
            <p:ph idx="1"/>
          </p:nvPr>
        </p:nvPicPr>
        <p:blipFill>
          <a:blip r:embed="rId2"/>
          <a:stretch>
            <a:fillRect/>
          </a:stretch>
        </p:blipFill>
        <p:spPr>
          <a:xfrm>
            <a:off x="2887640" y="1825625"/>
            <a:ext cx="6416719" cy="4351338"/>
          </a:xfrm>
          <a:prstGeom prst="rect">
            <a:avLst/>
          </a:prstGeom>
        </p:spPr>
      </p:pic>
    </p:spTree>
    <p:extLst>
      <p:ext uri="{BB962C8B-B14F-4D97-AF65-F5344CB8AC3E}">
        <p14:creationId xmlns:p14="http://schemas.microsoft.com/office/powerpoint/2010/main" val="398836018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0000"/>
                </a:solidFill>
              </a:rPr>
              <a:t>Detailed logs of VPC creation through </a:t>
            </a:r>
            <a:r>
              <a:rPr lang="en-US" dirty="0" err="1" smtClean="0">
                <a:solidFill>
                  <a:srgbClr val="FF0000"/>
                </a:solidFill>
              </a:rPr>
              <a:t>CloudFormation</a:t>
            </a:r>
            <a:r>
              <a:rPr lang="en-US" dirty="0" smtClean="0">
                <a:solidFill>
                  <a:srgbClr val="FF0000"/>
                </a:solidFill>
              </a:rPr>
              <a:t>:</a:t>
            </a:r>
            <a:endParaRPr lang="en-US" dirty="0">
              <a:solidFill>
                <a:srgbClr val="FF0000"/>
              </a:solidFill>
            </a:endParaRPr>
          </a:p>
        </p:txBody>
      </p:sp>
      <p:pic>
        <p:nvPicPr>
          <p:cNvPr id="4" name="Content Placeholder 3"/>
          <p:cNvPicPr>
            <a:picLocks noGrp="1" noChangeAspect="1"/>
          </p:cNvPicPr>
          <p:nvPr>
            <p:ph idx="1"/>
          </p:nvPr>
        </p:nvPicPr>
        <p:blipFill>
          <a:blip r:embed="rId2"/>
          <a:stretch>
            <a:fillRect/>
          </a:stretch>
        </p:blipFill>
        <p:spPr>
          <a:xfrm>
            <a:off x="5569628" y="1825625"/>
            <a:ext cx="1052743" cy="4351338"/>
          </a:xfrm>
          <a:prstGeom prst="rect">
            <a:avLst/>
          </a:prstGeom>
        </p:spPr>
      </p:pic>
    </p:spTree>
    <p:extLst>
      <p:ext uri="{BB962C8B-B14F-4D97-AF65-F5344CB8AC3E}">
        <p14:creationId xmlns:p14="http://schemas.microsoft.com/office/powerpoint/2010/main" val="189337820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0000"/>
                </a:solidFill>
              </a:rPr>
              <a:t>VPC create is complete through </a:t>
            </a:r>
            <a:r>
              <a:rPr lang="en-US" dirty="0" err="1" smtClean="0">
                <a:solidFill>
                  <a:srgbClr val="FF0000"/>
                </a:solidFill>
              </a:rPr>
              <a:t>CloudFormation</a:t>
            </a:r>
            <a:r>
              <a:rPr lang="en-US" dirty="0" smtClean="0">
                <a:solidFill>
                  <a:srgbClr val="FF0000"/>
                </a:solidFill>
              </a:rPr>
              <a:t>:</a:t>
            </a:r>
            <a:endParaRPr lang="en-US" dirty="0">
              <a:solidFill>
                <a:srgbClr val="FF0000"/>
              </a:solidFill>
            </a:endParaRPr>
          </a:p>
        </p:txBody>
      </p:sp>
      <p:pic>
        <p:nvPicPr>
          <p:cNvPr id="4" name="Content Placeholder 3"/>
          <p:cNvPicPr>
            <a:picLocks noGrp="1" noChangeAspect="1"/>
          </p:cNvPicPr>
          <p:nvPr>
            <p:ph idx="1"/>
          </p:nvPr>
        </p:nvPicPr>
        <p:blipFill>
          <a:blip r:embed="rId2"/>
          <a:stretch>
            <a:fillRect/>
          </a:stretch>
        </p:blipFill>
        <p:spPr>
          <a:xfrm>
            <a:off x="1381232" y="1825625"/>
            <a:ext cx="9429536" cy="4351338"/>
          </a:xfrm>
          <a:prstGeom prst="rect">
            <a:avLst/>
          </a:prstGeom>
        </p:spPr>
      </p:pic>
    </p:spTree>
    <p:extLst>
      <p:ext uri="{BB962C8B-B14F-4D97-AF65-F5344CB8AC3E}">
        <p14:creationId xmlns:p14="http://schemas.microsoft.com/office/powerpoint/2010/main" val="91077570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0000"/>
                </a:solidFill>
              </a:rPr>
              <a:t>The view of VPC </a:t>
            </a:r>
            <a:r>
              <a:rPr lang="en-US" dirty="0" err="1" smtClean="0">
                <a:solidFill>
                  <a:srgbClr val="FF0000"/>
                </a:solidFill>
              </a:rPr>
              <a:t>CloudFormation</a:t>
            </a:r>
            <a:r>
              <a:rPr lang="en-US" dirty="0" smtClean="0">
                <a:solidFill>
                  <a:srgbClr val="FF0000"/>
                </a:solidFill>
              </a:rPr>
              <a:t> output:</a:t>
            </a:r>
            <a:endParaRPr lang="en-US" dirty="0">
              <a:solidFill>
                <a:srgbClr val="FF0000"/>
              </a:solidFill>
            </a:endParaRPr>
          </a:p>
        </p:txBody>
      </p:sp>
      <p:pic>
        <p:nvPicPr>
          <p:cNvPr id="4" name="Content Placeholder 3"/>
          <p:cNvPicPr>
            <a:picLocks noGrp="1" noChangeAspect="1"/>
          </p:cNvPicPr>
          <p:nvPr>
            <p:ph idx="1"/>
          </p:nvPr>
        </p:nvPicPr>
        <p:blipFill>
          <a:blip r:embed="rId2"/>
          <a:stretch>
            <a:fillRect/>
          </a:stretch>
        </p:blipFill>
        <p:spPr>
          <a:xfrm>
            <a:off x="2887640" y="1825625"/>
            <a:ext cx="6416719" cy="4351338"/>
          </a:xfrm>
          <a:prstGeom prst="rect">
            <a:avLst/>
          </a:prstGeom>
        </p:spPr>
      </p:pic>
    </p:spTree>
    <p:extLst>
      <p:ext uri="{BB962C8B-B14F-4D97-AF65-F5344CB8AC3E}">
        <p14:creationId xmlns:p14="http://schemas.microsoft.com/office/powerpoint/2010/main" val="243199310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0000"/>
                </a:solidFill>
              </a:rPr>
              <a:t>Created </a:t>
            </a:r>
            <a:r>
              <a:rPr lang="en-US" dirty="0">
                <a:solidFill>
                  <a:srgbClr val="FF0000"/>
                </a:solidFill>
              </a:rPr>
              <a:t>VPC:</a:t>
            </a:r>
            <a:endParaRPr lang="en-US" dirty="0"/>
          </a:p>
        </p:txBody>
      </p:sp>
      <p:pic>
        <p:nvPicPr>
          <p:cNvPr id="4" name="Content Placeholder 3"/>
          <p:cNvPicPr>
            <a:picLocks noGrp="1" noChangeAspect="1"/>
          </p:cNvPicPr>
          <p:nvPr>
            <p:ph idx="1"/>
          </p:nvPr>
        </p:nvPicPr>
        <p:blipFill>
          <a:blip r:embed="rId2"/>
          <a:stretch>
            <a:fillRect/>
          </a:stretch>
        </p:blipFill>
        <p:spPr>
          <a:xfrm>
            <a:off x="838200" y="2436168"/>
            <a:ext cx="10515600" cy="3130251"/>
          </a:xfrm>
          <a:prstGeom prst="rect">
            <a:avLst/>
          </a:prstGeom>
        </p:spPr>
      </p:pic>
    </p:spTree>
    <p:extLst>
      <p:ext uri="{BB962C8B-B14F-4D97-AF65-F5344CB8AC3E}">
        <p14:creationId xmlns:p14="http://schemas.microsoft.com/office/powerpoint/2010/main" val="191006041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0000"/>
                </a:solidFill>
              </a:rPr>
              <a:t>Details of created VPC:</a:t>
            </a:r>
            <a:endParaRPr lang="en-US" dirty="0">
              <a:solidFill>
                <a:srgbClr val="FF0000"/>
              </a:solidFill>
            </a:endParaRPr>
          </a:p>
        </p:txBody>
      </p:sp>
      <p:pic>
        <p:nvPicPr>
          <p:cNvPr id="4" name="Content Placeholder 3"/>
          <p:cNvPicPr>
            <a:picLocks noGrp="1" noChangeAspect="1"/>
          </p:cNvPicPr>
          <p:nvPr>
            <p:ph idx="1"/>
          </p:nvPr>
        </p:nvPicPr>
        <p:blipFill>
          <a:blip r:embed="rId2"/>
          <a:stretch>
            <a:fillRect/>
          </a:stretch>
        </p:blipFill>
        <p:spPr>
          <a:xfrm>
            <a:off x="1288384" y="1825625"/>
            <a:ext cx="9615232" cy="4351338"/>
          </a:xfrm>
          <a:prstGeom prst="rect">
            <a:avLst/>
          </a:prstGeom>
        </p:spPr>
      </p:pic>
    </p:spTree>
    <p:extLst>
      <p:ext uri="{BB962C8B-B14F-4D97-AF65-F5344CB8AC3E}">
        <p14:creationId xmlns:p14="http://schemas.microsoft.com/office/powerpoint/2010/main" val="404062260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00"/>
                </a:solidFill>
              </a:rPr>
              <a:t>R</a:t>
            </a:r>
            <a:r>
              <a:rPr lang="en-US" dirty="0" smtClean="0">
                <a:solidFill>
                  <a:srgbClr val="FF0000"/>
                </a:solidFill>
              </a:rPr>
              <a:t>oute table, </a:t>
            </a:r>
            <a:r>
              <a:rPr lang="en-US" dirty="0">
                <a:solidFill>
                  <a:srgbClr val="FF0000"/>
                </a:solidFill>
              </a:rPr>
              <a:t>that automatically comes with </a:t>
            </a:r>
            <a:r>
              <a:rPr lang="en-US" dirty="0" smtClean="0">
                <a:solidFill>
                  <a:srgbClr val="FF0000"/>
                </a:solidFill>
              </a:rPr>
              <a:t>the VPC:</a:t>
            </a:r>
            <a:endParaRPr lang="en-US" dirty="0">
              <a:solidFill>
                <a:srgbClr val="FF0000"/>
              </a:solidFill>
            </a:endParaRPr>
          </a:p>
        </p:txBody>
      </p:sp>
      <p:pic>
        <p:nvPicPr>
          <p:cNvPr id="4" name="Content Placeholder 3"/>
          <p:cNvPicPr>
            <a:picLocks noGrp="1" noChangeAspect="1"/>
          </p:cNvPicPr>
          <p:nvPr>
            <p:ph idx="1"/>
          </p:nvPr>
        </p:nvPicPr>
        <p:blipFill>
          <a:blip r:embed="rId2"/>
          <a:stretch>
            <a:fillRect/>
          </a:stretch>
        </p:blipFill>
        <p:spPr>
          <a:xfrm>
            <a:off x="838200" y="2053550"/>
            <a:ext cx="10515600" cy="3895488"/>
          </a:xfrm>
          <a:prstGeom prst="rect">
            <a:avLst/>
          </a:prstGeom>
        </p:spPr>
      </p:pic>
    </p:spTree>
    <p:extLst>
      <p:ext uri="{BB962C8B-B14F-4D97-AF65-F5344CB8AC3E}">
        <p14:creationId xmlns:p14="http://schemas.microsoft.com/office/powerpoint/2010/main" val="210506165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0000"/>
                </a:solidFill>
              </a:rPr>
              <a:t>Details of Network ACL (Access Control List) associated with VPC:</a:t>
            </a:r>
            <a:endParaRPr lang="en-US" dirty="0">
              <a:solidFill>
                <a:srgbClr val="FF0000"/>
              </a:solidFill>
            </a:endParaRPr>
          </a:p>
        </p:txBody>
      </p:sp>
      <p:pic>
        <p:nvPicPr>
          <p:cNvPr id="6" name="Content Placeholder 5"/>
          <p:cNvPicPr>
            <a:picLocks noGrp="1" noChangeAspect="1"/>
          </p:cNvPicPr>
          <p:nvPr>
            <p:ph idx="1"/>
          </p:nvPr>
        </p:nvPicPr>
        <p:blipFill>
          <a:blip r:embed="rId2"/>
          <a:stretch>
            <a:fillRect/>
          </a:stretch>
        </p:blipFill>
        <p:spPr>
          <a:xfrm>
            <a:off x="2157111" y="1825625"/>
            <a:ext cx="7877777" cy="4351338"/>
          </a:xfrm>
          <a:prstGeom prst="rect">
            <a:avLst/>
          </a:prstGeom>
        </p:spPr>
      </p:pic>
    </p:spTree>
    <p:extLst>
      <p:ext uri="{BB962C8B-B14F-4D97-AF65-F5344CB8AC3E}">
        <p14:creationId xmlns:p14="http://schemas.microsoft.com/office/powerpoint/2010/main" val="141428050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0000"/>
                </a:solidFill>
              </a:rPr>
              <a:t>Created VPC from the </a:t>
            </a:r>
            <a:r>
              <a:rPr lang="en-US" dirty="0" err="1" smtClean="0">
                <a:solidFill>
                  <a:srgbClr val="FF0000"/>
                </a:solidFill>
              </a:rPr>
              <a:t>CloudFront</a:t>
            </a:r>
            <a:r>
              <a:rPr lang="en-US" dirty="0" smtClean="0">
                <a:solidFill>
                  <a:srgbClr val="FF0000"/>
                </a:solidFill>
              </a:rPr>
              <a:t>: </a:t>
            </a:r>
            <a:endParaRPr lang="en-US" dirty="0">
              <a:solidFill>
                <a:srgbClr val="FF0000"/>
              </a:solidFill>
            </a:endParaRPr>
          </a:p>
        </p:txBody>
      </p:sp>
      <p:pic>
        <p:nvPicPr>
          <p:cNvPr id="4" name="Content Placeholder 3"/>
          <p:cNvPicPr>
            <a:picLocks noGrp="1" noChangeAspect="1"/>
          </p:cNvPicPr>
          <p:nvPr>
            <p:ph idx="1"/>
          </p:nvPr>
        </p:nvPicPr>
        <p:blipFill>
          <a:blip r:embed="rId2"/>
          <a:stretch>
            <a:fillRect/>
          </a:stretch>
        </p:blipFill>
        <p:spPr>
          <a:xfrm>
            <a:off x="1393924" y="1825625"/>
            <a:ext cx="9404151" cy="4351338"/>
          </a:xfrm>
          <a:prstGeom prst="rect">
            <a:avLst/>
          </a:prstGeom>
        </p:spPr>
      </p:pic>
    </p:spTree>
    <p:extLst>
      <p:ext uri="{BB962C8B-B14F-4D97-AF65-F5344CB8AC3E}">
        <p14:creationId xmlns:p14="http://schemas.microsoft.com/office/powerpoint/2010/main" val="23931875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0000"/>
                </a:solidFill>
              </a:rPr>
              <a:t>Elastic IP addresses' created:</a:t>
            </a:r>
            <a:endParaRPr lang="en-US" dirty="0">
              <a:solidFill>
                <a:srgbClr val="FF0000"/>
              </a:solidFill>
            </a:endParaRPr>
          </a:p>
        </p:txBody>
      </p:sp>
      <p:pic>
        <p:nvPicPr>
          <p:cNvPr id="4" name="Content Placeholder 3"/>
          <p:cNvPicPr>
            <a:picLocks noGrp="1" noChangeAspect="1"/>
          </p:cNvPicPr>
          <p:nvPr>
            <p:ph idx="1"/>
          </p:nvPr>
        </p:nvPicPr>
        <p:blipFill>
          <a:blip r:embed="rId2"/>
          <a:stretch>
            <a:fillRect/>
          </a:stretch>
        </p:blipFill>
        <p:spPr>
          <a:xfrm>
            <a:off x="838200" y="2557646"/>
            <a:ext cx="10515600" cy="2887296"/>
          </a:xfrm>
          <a:prstGeom prst="rect">
            <a:avLst/>
          </a:prstGeom>
        </p:spPr>
      </p:pic>
    </p:spTree>
    <p:extLst>
      <p:ext uri="{BB962C8B-B14F-4D97-AF65-F5344CB8AC3E}">
        <p14:creationId xmlns:p14="http://schemas.microsoft.com/office/powerpoint/2010/main" val="392634829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00"/>
                </a:solidFill>
              </a:rPr>
              <a:t>Architecture - </a:t>
            </a:r>
            <a:r>
              <a:rPr lang="en-US" dirty="0" smtClean="0">
                <a:solidFill>
                  <a:srgbClr val="FF0000"/>
                </a:solidFill>
              </a:rPr>
              <a:t>Deployment Diagram:</a:t>
            </a:r>
            <a:br>
              <a:rPr lang="en-US" dirty="0" smtClean="0">
                <a:solidFill>
                  <a:srgbClr val="FF0000"/>
                </a:solidFill>
              </a:rPr>
            </a:br>
            <a:r>
              <a:rPr lang="en-US" dirty="0"/>
              <a:t>Details are elaborated in the next slide.</a:t>
            </a:r>
            <a:endParaRPr lang="en-US" dirty="0">
              <a:solidFill>
                <a:srgbClr val="FF0000"/>
              </a:solidFill>
            </a:endParaRPr>
          </a:p>
        </p:txBody>
      </p:sp>
      <p:pic>
        <p:nvPicPr>
          <p:cNvPr id="4" name="Content Placeholder 3"/>
          <p:cNvPicPr>
            <a:picLocks noGrp="1" noChangeAspect="1"/>
          </p:cNvPicPr>
          <p:nvPr>
            <p:ph idx="1"/>
          </p:nvPr>
        </p:nvPicPr>
        <p:blipFill>
          <a:blip r:embed="rId2"/>
          <a:stretch>
            <a:fillRect/>
          </a:stretch>
        </p:blipFill>
        <p:spPr>
          <a:xfrm>
            <a:off x="1865963" y="1825625"/>
            <a:ext cx="8460074" cy="4351338"/>
          </a:xfrm>
          <a:prstGeom prst="rect">
            <a:avLst/>
          </a:prstGeom>
        </p:spPr>
      </p:pic>
    </p:spTree>
    <p:extLst>
      <p:ext uri="{BB962C8B-B14F-4D97-AF65-F5344CB8AC3E}">
        <p14:creationId xmlns:p14="http://schemas.microsoft.com/office/powerpoint/2010/main" val="199154305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0000"/>
                </a:solidFill>
              </a:rPr>
              <a:t>Details of the EIP’s:</a:t>
            </a:r>
            <a:endParaRPr lang="en-US" dirty="0">
              <a:solidFill>
                <a:srgbClr val="FF0000"/>
              </a:solidFill>
            </a:endParaRPr>
          </a:p>
        </p:txBody>
      </p:sp>
      <p:pic>
        <p:nvPicPr>
          <p:cNvPr id="4" name="Content Placeholder 3"/>
          <p:cNvPicPr>
            <a:picLocks noGrp="1" noChangeAspect="1"/>
          </p:cNvPicPr>
          <p:nvPr>
            <p:ph idx="1"/>
          </p:nvPr>
        </p:nvPicPr>
        <p:blipFill>
          <a:blip r:embed="rId2"/>
          <a:stretch>
            <a:fillRect/>
          </a:stretch>
        </p:blipFill>
        <p:spPr>
          <a:xfrm>
            <a:off x="3232885" y="1825625"/>
            <a:ext cx="5726229" cy="4351338"/>
          </a:xfrm>
          <a:prstGeom prst="rect">
            <a:avLst/>
          </a:prstGeom>
        </p:spPr>
      </p:pic>
    </p:spTree>
    <p:extLst>
      <p:ext uri="{BB962C8B-B14F-4D97-AF65-F5344CB8AC3E}">
        <p14:creationId xmlns:p14="http://schemas.microsoft.com/office/powerpoint/2010/main" val="341495310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00"/>
                </a:solidFill>
              </a:rPr>
              <a:t>Details of the EIP’s:</a:t>
            </a:r>
            <a:endParaRPr lang="en-US" dirty="0"/>
          </a:p>
        </p:txBody>
      </p:sp>
      <p:pic>
        <p:nvPicPr>
          <p:cNvPr id="4" name="Content Placeholder 3"/>
          <p:cNvPicPr>
            <a:picLocks noGrp="1" noChangeAspect="1"/>
          </p:cNvPicPr>
          <p:nvPr>
            <p:ph idx="1"/>
          </p:nvPr>
        </p:nvPicPr>
        <p:blipFill>
          <a:blip r:embed="rId2"/>
          <a:stretch>
            <a:fillRect/>
          </a:stretch>
        </p:blipFill>
        <p:spPr>
          <a:xfrm>
            <a:off x="3232885" y="1825625"/>
            <a:ext cx="5726229" cy="4351338"/>
          </a:xfrm>
          <a:prstGeom prst="rect">
            <a:avLst/>
          </a:prstGeom>
        </p:spPr>
      </p:pic>
    </p:spTree>
    <p:extLst>
      <p:ext uri="{BB962C8B-B14F-4D97-AF65-F5344CB8AC3E}">
        <p14:creationId xmlns:p14="http://schemas.microsoft.com/office/powerpoint/2010/main" val="115775089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00"/>
                </a:solidFill>
              </a:rPr>
              <a:t>Security Group, formed along with the VPC – </a:t>
            </a:r>
            <a:r>
              <a:rPr lang="en-US" dirty="0" smtClean="0">
                <a:solidFill>
                  <a:srgbClr val="FF0000"/>
                </a:solidFill>
              </a:rPr>
              <a:t>Inbound:</a:t>
            </a:r>
            <a:endParaRPr lang="en-US" dirty="0"/>
          </a:p>
        </p:txBody>
      </p:sp>
      <p:pic>
        <p:nvPicPr>
          <p:cNvPr id="4" name="Content Placeholder 3"/>
          <p:cNvPicPr>
            <a:picLocks noGrp="1" noChangeAspect="1"/>
          </p:cNvPicPr>
          <p:nvPr>
            <p:ph idx="1"/>
          </p:nvPr>
        </p:nvPicPr>
        <p:blipFill>
          <a:blip r:embed="rId2"/>
          <a:stretch>
            <a:fillRect/>
          </a:stretch>
        </p:blipFill>
        <p:spPr>
          <a:xfrm>
            <a:off x="3316702" y="1825625"/>
            <a:ext cx="5558595" cy="4351338"/>
          </a:xfrm>
          <a:prstGeom prst="rect">
            <a:avLst/>
          </a:prstGeom>
        </p:spPr>
      </p:pic>
    </p:spTree>
    <p:extLst>
      <p:ext uri="{BB962C8B-B14F-4D97-AF65-F5344CB8AC3E}">
        <p14:creationId xmlns:p14="http://schemas.microsoft.com/office/powerpoint/2010/main" val="113096235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0000"/>
                </a:solidFill>
              </a:rPr>
              <a:t>Security Group, formed along with the VPC – Outbound:</a:t>
            </a:r>
            <a:endParaRPr lang="en-US" dirty="0">
              <a:solidFill>
                <a:srgbClr val="FF0000"/>
              </a:solidFill>
            </a:endParaRPr>
          </a:p>
        </p:txBody>
      </p:sp>
      <p:pic>
        <p:nvPicPr>
          <p:cNvPr id="4" name="Content Placeholder 3"/>
          <p:cNvPicPr>
            <a:picLocks noGrp="1" noChangeAspect="1"/>
          </p:cNvPicPr>
          <p:nvPr>
            <p:ph idx="1"/>
          </p:nvPr>
        </p:nvPicPr>
        <p:blipFill>
          <a:blip r:embed="rId2"/>
          <a:stretch>
            <a:fillRect/>
          </a:stretch>
        </p:blipFill>
        <p:spPr>
          <a:xfrm>
            <a:off x="2588624" y="1825625"/>
            <a:ext cx="7014751" cy="4351338"/>
          </a:xfrm>
          <a:prstGeom prst="rect">
            <a:avLst/>
          </a:prstGeom>
        </p:spPr>
      </p:pic>
    </p:spTree>
    <p:extLst>
      <p:ext uri="{BB962C8B-B14F-4D97-AF65-F5344CB8AC3E}">
        <p14:creationId xmlns:p14="http://schemas.microsoft.com/office/powerpoint/2010/main" val="300072921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0000"/>
                </a:solidFill>
              </a:rPr>
              <a:t>Created Subnet’s, as a part of VPC with </a:t>
            </a:r>
            <a:r>
              <a:rPr lang="en-US" dirty="0" err="1" smtClean="0">
                <a:solidFill>
                  <a:srgbClr val="FF0000"/>
                </a:solidFill>
              </a:rPr>
              <a:t>CloudFormation</a:t>
            </a:r>
            <a:r>
              <a:rPr lang="en-US" dirty="0" smtClean="0">
                <a:solidFill>
                  <a:srgbClr val="FF0000"/>
                </a:solidFill>
              </a:rPr>
              <a:t> execution:</a:t>
            </a:r>
            <a:endParaRPr lang="en-US" dirty="0">
              <a:solidFill>
                <a:srgbClr val="FF0000"/>
              </a:solidFill>
            </a:endParaRPr>
          </a:p>
        </p:txBody>
      </p:sp>
      <p:pic>
        <p:nvPicPr>
          <p:cNvPr id="4" name="Content Placeholder 3"/>
          <p:cNvPicPr>
            <a:picLocks noGrp="1" noChangeAspect="1"/>
          </p:cNvPicPr>
          <p:nvPr>
            <p:ph idx="1"/>
          </p:nvPr>
        </p:nvPicPr>
        <p:blipFill>
          <a:blip r:embed="rId2"/>
          <a:stretch>
            <a:fillRect/>
          </a:stretch>
        </p:blipFill>
        <p:spPr>
          <a:xfrm>
            <a:off x="838200" y="1887184"/>
            <a:ext cx="10515600" cy="4228219"/>
          </a:xfrm>
          <a:prstGeom prst="rect">
            <a:avLst/>
          </a:prstGeom>
        </p:spPr>
      </p:pic>
    </p:spTree>
    <p:extLst>
      <p:ext uri="{BB962C8B-B14F-4D97-AF65-F5344CB8AC3E}">
        <p14:creationId xmlns:p14="http://schemas.microsoft.com/office/powerpoint/2010/main" val="167535534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0000"/>
                </a:solidFill>
              </a:rPr>
              <a:t>Subnet’s and the Route tables:</a:t>
            </a:r>
            <a:endParaRPr lang="en-US" dirty="0">
              <a:solidFill>
                <a:srgbClr val="FF0000"/>
              </a:solidFill>
            </a:endParaRPr>
          </a:p>
        </p:txBody>
      </p:sp>
      <p:pic>
        <p:nvPicPr>
          <p:cNvPr id="4" name="Content Placeholder 3"/>
          <p:cNvPicPr>
            <a:picLocks noGrp="1" noChangeAspect="1"/>
          </p:cNvPicPr>
          <p:nvPr>
            <p:ph idx="1"/>
          </p:nvPr>
        </p:nvPicPr>
        <p:blipFill>
          <a:blip r:embed="rId2"/>
          <a:stretch>
            <a:fillRect/>
          </a:stretch>
        </p:blipFill>
        <p:spPr>
          <a:xfrm>
            <a:off x="838200" y="1899310"/>
            <a:ext cx="10515600" cy="4203967"/>
          </a:xfrm>
          <a:prstGeom prst="rect">
            <a:avLst/>
          </a:prstGeom>
        </p:spPr>
      </p:pic>
    </p:spTree>
    <p:extLst>
      <p:ext uri="{BB962C8B-B14F-4D97-AF65-F5344CB8AC3E}">
        <p14:creationId xmlns:p14="http://schemas.microsoft.com/office/powerpoint/2010/main" val="247247877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0000"/>
                </a:solidFill>
              </a:rPr>
              <a:t>Subnets and their Auto assigned public IP status:</a:t>
            </a:r>
            <a:endParaRPr lang="en-US" dirty="0">
              <a:solidFill>
                <a:srgbClr val="FF0000"/>
              </a:solidFill>
            </a:endParaRPr>
          </a:p>
        </p:txBody>
      </p:sp>
      <p:pic>
        <p:nvPicPr>
          <p:cNvPr id="4" name="Content Placeholder 3"/>
          <p:cNvPicPr>
            <a:picLocks noGrp="1" noChangeAspect="1"/>
          </p:cNvPicPr>
          <p:nvPr>
            <p:ph idx="1"/>
          </p:nvPr>
        </p:nvPicPr>
        <p:blipFill>
          <a:blip r:embed="rId2"/>
          <a:stretch>
            <a:fillRect/>
          </a:stretch>
        </p:blipFill>
        <p:spPr>
          <a:xfrm>
            <a:off x="838200" y="1900470"/>
            <a:ext cx="10515600" cy="4201648"/>
          </a:xfrm>
          <a:prstGeom prst="rect">
            <a:avLst/>
          </a:prstGeom>
        </p:spPr>
      </p:pic>
    </p:spTree>
    <p:extLst>
      <p:ext uri="{BB962C8B-B14F-4D97-AF65-F5344CB8AC3E}">
        <p14:creationId xmlns:p14="http://schemas.microsoft.com/office/powerpoint/2010/main" val="89905352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0000"/>
                </a:solidFill>
              </a:rPr>
              <a:t># Create Amazon EKS Cluster:</a:t>
            </a:r>
            <a:endParaRPr lang="en-US" dirty="0">
              <a:solidFill>
                <a:srgbClr val="FF0000"/>
              </a:solidFill>
            </a:endParaRPr>
          </a:p>
        </p:txBody>
      </p:sp>
      <p:pic>
        <p:nvPicPr>
          <p:cNvPr id="4" name="Content Placeholder 3"/>
          <p:cNvPicPr>
            <a:picLocks noGrp="1" noChangeAspect="1"/>
          </p:cNvPicPr>
          <p:nvPr>
            <p:ph idx="1"/>
          </p:nvPr>
        </p:nvPicPr>
        <p:blipFill>
          <a:blip r:embed="rId2"/>
          <a:stretch>
            <a:fillRect/>
          </a:stretch>
        </p:blipFill>
        <p:spPr>
          <a:xfrm>
            <a:off x="1319889" y="1825625"/>
            <a:ext cx="9552222" cy="4351338"/>
          </a:xfrm>
          <a:prstGeom prst="rect">
            <a:avLst/>
          </a:prstGeom>
        </p:spPr>
      </p:pic>
    </p:spTree>
    <p:extLst>
      <p:ext uri="{BB962C8B-B14F-4D97-AF65-F5344CB8AC3E}">
        <p14:creationId xmlns:p14="http://schemas.microsoft.com/office/powerpoint/2010/main" val="11017795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0000"/>
                </a:solidFill>
              </a:rPr>
              <a:t>Give a name for your EKS cluster:</a:t>
            </a:r>
            <a:endParaRPr lang="en-US" dirty="0">
              <a:solidFill>
                <a:srgbClr val="FF0000"/>
              </a:solidFill>
            </a:endParaRPr>
          </a:p>
        </p:txBody>
      </p:sp>
      <p:pic>
        <p:nvPicPr>
          <p:cNvPr id="4" name="Content Placeholder 3"/>
          <p:cNvPicPr>
            <a:picLocks noGrp="1" noChangeAspect="1"/>
          </p:cNvPicPr>
          <p:nvPr>
            <p:ph idx="1"/>
          </p:nvPr>
        </p:nvPicPr>
        <p:blipFill>
          <a:blip r:embed="rId2"/>
          <a:stretch>
            <a:fillRect/>
          </a:stretch>
        </p:blipFill>
        <p:spPr>
          <a:xfrm>
            <a:off x="985775" y="1825625"/>
            <a:ext cx="10220450" cy="4351338"/>
          </a:xfrm>
          <a:prstGeom prst="rect">
            <a:avLst/>
          </a:prstGeom>
        </p:spPr>
      </p:pic>
    </p:spTree>
    <p:extLst>
      <p:ext uri="{BB962C8B-B14F-4D97-AF65-F5344CB8AC3E}">
        <p14:creationId xmlns:p14="http://schemas.microsoft.com/office/powerpoint/2010/main" val="367632635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0000"/>
                </a:solidFill>
              </a:rPr>
              <a:t>Choose the EKS Role that we created:</a:t>
            </a:r>
            <a:endParaRPr lang="en-US" dirty="0">
              <a:solidFill>
                <a:srgbClr val="FF0000"/>
              </a:solidFill>
            </a:endParaRPr>
          </a:p>
        </p:txBody>
      </p:sp>
      <p:pic>
        <p:nvPicPr>
          <p:cNvPr id="4" name="Content Placeholder 3"/>
          <p:cNvPicPr>
            <a:picLocks noGrp="1" noChangeAspect="1"/>
          </p:cNvPicPr>
          <p:nvPr>
            <p:ph idx="1"/>
          </p:nvPr>
        </p:nvPicPr>
        <p:blipFill>
          <a:blip r:embed="rId2"/>
          <a:stretch>
            <a:fillRect/>
          </a:stretch>
        </p:blipFill>
        <p:spPr>
          <a:xfrm>
            <a:off x="3307426" y="1825625"/>
            <a:ext cx="5577148" cy="4351338"/>
          </a:xfrm>
          <a:prstGeom prst="rect">
            <a:avLst/>
          </a:prstGeom>
        </p:spPr>
      </p:pic>
    </p:spTree>
    <p:extLst>
      <p:ext uri="{BB962C8B-B14F-4D97-AF65-F5344CB8AC3E}">
        <p14:creationId xmlns:p14="http://schemas.microsoft.com/office/powerpoint/2010/main" val="419469822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00"/>
                </a:solidFill>
              </a:rPr>
              <a:t>Architecture - Deployment </a:t>
            </a:r>
            <a:r>
              <a:rPr lang="en-US" dirty="0" smtClean="0">
                <a:solidFill>
                  <a:srgbClr val="FF0000"/>
                </a:solidFill>
              </a:rPr>
              <a:t>Diagram - Description:</a:t>
            </a:r>
            <a:endParaRPr lang="en-US" dirty="0">
              <a:solidFill>
                <a:srgbClr val="FF0000"/>
              </a:solidFill>
            </a:endParaRPr>
          </a:p>
        </p:txBody>
      </p:sp>
      <p:sp>
        <p:nvSpPr>
          <p:cNvPr id="3" name="Content Placeholder 2"/>
          <p:cNvSpPr>
            <a:spLocks noGrp="1"/>
          </p:cNvSpPr>
          <p:nvPr>
            <p:ph idx="1"/>
          </p:nvPr>
        </p:nvSpPr>
        <p:spPr/>
        <p:txBody>
          <a:bodyPr>
            <a:normAutofit fontScale="85000" lnSpcReduction="20000"/>
          </a:bodyPr>
          <a:lstStyle/>
          <a:p>
            <a:r>
              <a:rPr lang="en-US" dirty="0" smtClean="0">
                <a:solidFill>
                  <a:srgbClr val="0070C0"/>
                </a:solidFill>
              </a:rPr>
              <a:t>A </a:t>
            </a:r>
            <a:r>
              <a:rPr lang="en-US" dirty="0">
                <a:solidFill>
                  <a:srgbClr val="0070C0"/>
                </a:solidFill>
              </a:rPr>
              <a:t>highly available architecture that spans three Availability Zones</a:t>
            </a:r>
            <a:r>
              <a:rPr lang="en-US" dirty="0" smtClean="0">
                <a:solidFill>
                  <a:srgbClr val="0070C0"/>
                </a:solidFill>
              </a:rPr>
              <a:t>.</a:t>
            </a:r>
            <a:endParaRPr lang="en-US" dirty="0">
              <a:solidFill>
                <a:srgbClr val="0070C0"/>
              </a:solidFill>
            </a:endParaRPr>
          </a:p>
          <a:p>
            <a:r>
              <a:rPr lang="en-US" dirty="0">
                <a:solidFill>
                  <a:srgbClr val="0070C0"/>
                </a:solidFill>
              </a:rPr>
              <a:t>A </a:t>
            </a:r>
            <a:r>
              <a:rPr lang="en-US" dirty="0" smtClean="0">
                <a:solidFill>
                  <a:srgbClr val="0070C0"/>
                </a:solidFill>
              </a:rPr>
              <a:t>APC, virtual </a:t>
            </a:r>
            <a:r>
              <a:rPr lang="en-US" dirty="0">
                <a:solidFill>
                  <a:srgbClr val="0070C0"/>
                </a:solidFill>
              </a:rPr>
              <a:t>private cloud </a:t>
            </a:r>
            <a:r>
              <a:rPr lang="en-US" dirty="0" smtClean="0">
                <a:solidFill>
                  <a:srgbClr val="0070C0"/>
                </a:solidFill>
              </a:rPr>
              <a:t>is configured </a:t>
            </a:r>
            <a:r>
              <a:rPr lang="en-US" dirty="0">
                <a:solidFill>
                  <a:srgbClr val="0070C0"/>
                </a:solidFill>
              </a:rPr>
              <a:t>with public and private subnets according to AWS best practices, to provide you with your own virtual network on AWS</a:t>
            </a:r>
            <a:r>
              <a:rPr lang="en-US" dirty="0" smtClean="0">
                <a:solidFill>
                  <a:srgbClr val="0070C0"/>
                </a:solidFill>
              </a:rPr>
              <a:t>.</a:t>
            </a:r>
            <a:endParaRPr lang="en-US" dirty="0">
              <a:solidFill>
                <a:srgbClr val="0070C0"/>
              </a:solidFill>
            </a:endParaRPr>
          </a:p>
          <a:p>
            <a:r>
              <a:rPr lang="en-US" dirty="0">
                <a:solidFill>
                  <a:srgbClr val="0070C0"/>
                </a:solidFill>
              </a:rPr>
              <a:t>M</a:t>
            </a:r>
            <a:r>
              <a:rPr lang="en-US" dirty="0" smtClean="0">
                <a:solidFill>
                  <a:srgbClr val="0070C0"/>
                </a:solidFill>
              </a:rPr>
              <a:t>anaged </a:t>
            </a:r>
            <a:r>
              <a:rPr lang="en-US" dirty="0">
                <a:solidFill>
                  <a:srgbClr val="0070C0"/>
                </a:solidFill>
              </a:rPr>
              <a:t>NAT gateways </a:t>
            </a:r>
            <a:r>
              <a:rPr lang="en-US" dirty="0" smtClean="0">
                <a:solidFill>
                  <a:srgbClr val="0070C0"/>
                </a:solidFill>
              </a:rPr>
              <a:t>in the public </a:t>
            </a:r>
            <a:r>
              <a:rPr lang="en-US" dirty="0">
                <a:solidFill>
                  <a:srgbClr val="0070C0"/>
                </a:solidFill>
              </a:rPr>
              <a:t>subnets </a:t>
            </a:r>
            <a:r>
              <a:rPr lang="en-US" dirty="0" smtClean="0">
                <a:solidFill>
                  <a:srgbClr val="0070C0"/>
                </a:solidFill>
              </a:rPr>
              <a:t>will allow </a:t>
            </a:r>
            <a:r>
              <a:rPr lang="en-US" dirty="0">
                <a:solidFill>
                  <a:srgbClr val="0070C0"/>
                </a:solidFill>
              </a:rPr>
              <a:t>outbound internet access for resources in the private subnets</a:t>
            </a:r>
            <a:r>
              <a:rPr lang="en-US" dirty="0" smtClean="0">
                <a:solidFill>
                  <a:srgbClr val="0070C0"/>
                </a:solidFill>
              </a:rPr>
              <a:t>.</a:t>
            </a:r>
            <a:endParaRPr lang="en-US" dirty="0">
              <a:solidFill>
                <a:srgbClr val="0070C0"/>
              </a:solidFill>
            </a:endParaRPr>
          </a:p>
          <a:p>
            <a:r>
              <a:rPr lang="en-US" dirty="0">
                <a:solidFill>
                  <a:srgbClr val="0070C0"/>
                </a:solidFill>
              </a:rPr>
              <a:t>In one public subnet, a Linux bastion host in an Auto Scaling group to allow inbound Secure Shell (SSH) access to Amazon Elastic Compute Cloud (Amazon EC2) instances in private subnets. The bastion host is also configured with the </a:t>
            </a:r>
            <a:r>
              <a:rPr lang="en-US" dirty="0" err="1">
                <a:solidFill>
                  <a:srgbClr val="0070C0"/>
                </a:solidFill>
              </a:rPr>
              <a:t>Kubernetes</a:t>
            </a:r>
            <a:r>
              <a:rPr lang="en-US" dirty="0">
                <a:solidFill>
                  <a:srgbClr val="0070C0"/>
                </a:solidFill>
              </a:rPr>
              <a:t> </a:t>
            </a:r>
            <a:r>
              <a:rPr lang="en-US" dirty="0" err="1">
                <a:solidFill>
                  <a:srgbClr val="0070C0"/>
                </a:solidFill>
              </a:rPr>
              <a:t>kubectl</a:t>
            </a:r>
            <a:r>
              <a:rPr lang="en-US" dirty="0">
                <a:solidFill>
                  <a:srgbClr val="0070C0"/>
                </a:solidFill>
              </a:rPr>
              <a:t> command line interface for managing the </a:t>
            </a:r>
            <a:r>
              <a:rPr lang="en-US" dirty="0" err="1">
                <a:solidFill>
                  <a:srgbClr val="0070C0"/>
                </a:solidFill>
              </a:rPr>
              <a:t>Kubernetes</a:t>
            </a:r>
            <a:r>
              <a:rPr lang="en-US" dirty="0">
                <a:solidFill>
                  <a:srgbClr val="0070C0"/>
                </a:solidFill>
              </a:rPr>
              <a:t> cluster.</a:t>
            </a:r>
          </a:p>
          <a:p>
            <a:r>
              <a:rPr lang="en-US" dirty="0">
                <a:solidFill>
                  <a:srgbClr val="0070C0"/>
                </a:solidFill>
              </a:rPr>
              <a:t>An Amazon EKS cluster, which provides the </a:t>
            </a:r>
            <a:r>
              <a:rPr lang="en-US" dirty="0" err="1">
                <a:solidFill>
                  <a:srgbClr val="0070C0"/>
                </a:solidFill>
              </a:rPr>
              <a:t>Kubernetes</a:t>
            </a:r>
            <a:r>
              <a:rPr lang="en-US" dirty="0">
                <a:solidFill>
                  <a:srgbClr val="0070C0"/>
                </a:solidFill>
              </a:rPr>
              <a:t> control plane.</a:t>
            </a:r>
          </a:p>
          <a:p>
            <a:r>
              <a:rPr lang="en-US" dirty="0">
                <a:solidFill>
                  <a:srgbClr val="0070C0"/>
                </a:solidFill>
              </a:rPr>
              <a:t>In the private subnets, a group of </a:t>
            </a:r>
            <a:r>
              <a:rPr lang="en-US" dirty="0" err="1">
                <a:solidFill>
                  <a:srgbClr val="0070C0"/>
                </a:solidFill>
              </a:rPr>
              <a:t>Kubernetes</a:t>
            </a:r>
            <a:r>
              <a:rPr lang="en-US" dirty="0">
                <a:solidFill>
                  <a:srgbClr val="0070C0"/>
                </a:solidFill>
              </a:rPr>
              <a:t> </a:t>
            </a:r>
            <a:r>
              <a:rPr lang="en-US" dirty="0" smtClean="0">
                <a:solidFill>
                  <a:srgbClr val="0070C0"/>
                </a:solidFill>
              </a:rPr>
              <a:t>Worker nodes</a:t>
            </a:r>
            <a:r>
              <a:rPr lang="en-US" dirty="0">
                <a:solidFill>
                  <a:srgbClr val="0070C0"/>
                </a:solidFill>
              </a:rPr>
              <a:t> </a:t>
            </a:r>
            <a:r>
              <a:rPr lang="en-US" dirty="0" smtClean="0">
                <a:solidFill>
                  <a:srgbClr val="0070C0"/>
                </a:solidFill>
              </a:rPr>
              <a:t>are deployed through </a:t>
            </a:r>
            <a:r>
              <a:rPr lang="en-US" dirty="0">
                <a:solidFill>
                  <a:srgbClr val="0070C0"/>
                </a:solidFill>
              </a:rPr>
              <a:t>Auto Scaling group</a:t>
            </a:r>
            <a:r>
              <a:rPr lang="en-US" dirty="0" smtClean="0">
                <a:solidFill>
                  <a:srgbClr val="0070C0"/>
                </a:solidFill>
              </a:rPr>
              <a:t>.</a:t>
            </a:r>
            <a:endParaRPr lang="en-US" dirty="0">
              <a:solidFill>
                <a:srgbClr val="0070C0"/>
              </a:solidFill>
            </a:endParaRPr>
          </a:p>
          <a:p>
            <a:pPr marL="514350" indent="-514350">
              <a:buAutoNum type="arabicPeriod"/>
            </a:pPr>
            <a:endParaRPr lang="en-US" dirty="0" smtClean="0">
              <a:solidFill>
                <a:srgbClr val="0070C0"/>
              </a:solidFill>
            </a:endParaRPr>
          </a:p>
          <a:p>
            <a:pPr marL="514350" indent="-514350">
              <a:buAutoNum type="arabicPeriod"/>
            </a:pPr>
            <a:endParaRPr lang="en-US" dirty="0" smtClean="0">
              <a:solidFill>
                <a:srgbClr val="0070C0"/>
              </a:solidFill>
            </a:endParaRPr>
          </a:p>
          <a:p>
            <a:pPr marL="514350" indent="-514350">
              <a:buAutoNum type="arabicPeriod"/>
            </a:pPr>
            <a:endParaRPr lang="en-US" dirty="0" smtClean="0">
              <a:solidFill>
                <a:srgbClr val="0070C0"/>
              </a:solidFill>
            </a:endParaRPr>
          </a:p>
          <a:p>
            <a:pPr marL="514350" indent="-514350">
              <a:buAutoNum type="arabicPeriod"/>
            </a:pPr>
            <a:endParaRPr lang="en-US" dirty="0" smtClean="0">
              <a:solidFill>
                <a:srgbClr val="0070C0"/>
              </a:solidFill>
            </a:endParaRPr>
          </a:p>
        </p:txBody>
      </p:sp>
    </p:spTree>
    <p:extLst>
      <p:ext uri="{BB962C8B-B14F-4D97-AF65-F5344CB8AC3E}">
        <p14:creationId xmlns:p14="http://schemas.microsoft.com/office/powerpoint/2010/main" val="2863560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0000"/>
                </a:solidFill>
              </a:rPr>
              <a:t>Choose the VPC, Subnet’s and Security-Group’s that we created:</a:t>
            </a:r>
            <a:endParaRPr lang="en-US" dirty="0">
              <a:solidFill>
                <a:srgbClr val="FF0000"/>
              </a:solidFill>
            </a:endParaRPr>
          </a:p>
        </p:txBody>
      </p:sp>
      <p:pic>
        <p:nvPicPr>
          <p:cNvPr id="4" name="Content Placeholder 3"/>
          <p:cNvPicPr>
            <a:picLocks noGrp="1" noChangeAspect="1"/>
          </p:cNvPicPr>
          <p:nvPr>
            <p:ph idx="1"/>
          </p:nvPr>
        </p:nvPicPr>
        <p:blipFill>
          <a:blip r:embed="rId2"/>
          <a:stretch>
            <a:fillRect/>
          </a:stretch>
        </p:blipFill>
        <p:spPr>
          <a:xfrm>
            <a:off x="3667346" y="1825625"/>
            <a:ext cx="4857307" cy="4351338"/>
          </a:xfrm>
          <a:prstGeom prst="rect">
            <a:avLst/>
          </a:prstGeom>
        </p:spPr>
      </p:pic>
    </p:spTree>
    <p:extLst>
      <p:ext uri="{BB962C8B-B14F-4D97-AF65-F5344CB8AC3E}">
        <p14:creationId xmlns:p14="http://schemas.microsoft.com/office/powerpoint/2010/main" val="150850269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0000"/>
                </a:solidFill>
              </a:rPr>
              <a:t>Configure Log’s if needed:</a:t>
            </a:r>
            <a:endParaRPr lang="en-US" dirty="0">
              <a:solidFill>
                <a:srgbClr val="FF0000"/>
              </a:solidFill>
            </a:endParaRPr>
          </a:p>
        </p:txBody>
      </p:sp>
      <p:pic>
        <p:nvPicPr>
          <p:cNvPr id="4" name="Content Placeholder 3"/>
          <p:cNvPicPr>
            <a:picLocks noGrp="1" noChangeAspect="1"/>
          </p:cNvPicPr>
          <p:nvPr>
            <p:ph idx="1"/>
          </p:nvPr>
        </p:nvPicPr>
        <p:blipFill>
          <a:blip r:embed="rId2"/>
          <a:stretch>
            <a:fillRect/>
          </a:stretch>
        </p:blipFill>
        <p:spPr>
          <a:xfrm>
            <a:off x="2635118" y="1825625"/>
            <a:ext cx="6921763" cy="4351338"/>
          </a:xfrm>
          <a:prstGeom prst="rect">
            <a:avLst/>
          </a:prstGeom>
        </p:spPr>
      </p:pic>
    </p:spTree>
    <p:extLst>
      <p:ext uri="{BB962C8B-B14F-4D97-AF65-F5344CB8AC3E}">
        <p14:creationId xmlns:p14="http://schemas.microsoft.com/office/powerpoint/2010/main" val="379011376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0000"/>
                </a:solidFill>
              </a:rPr>
              <a:t>Review and Create EKS:</a:t>
            </a:r>
            <a:endParaRPr lang="en-US" dirty="0">
              <a:solidFill>
                <a:srgbClr val="FF0000"/>
              </a:solidFill>
            </a:endParaRPr>
          </a:p>
        </p:txBody>
      </p:sp>
      <p:pic>
        <p:nvPicPr>
          <p:cNvPr id="4" name="Content Placeholder 3"/>
          <p:cNvPicPr>
            <a:picLocks noGrp="1" noChangeAspect="1"/>
          </p:cNvPicPr>
          <p:nvPr>
            <p:ph idx="1"/>
          </p:nvPr>
        </p:nvPicPr>
        <p:blipFill>
          <a:blip r:embed="rId2"/>
          <a:stretch>
            <a:fillRect/>
          </a:stretch>
        </p:blipFill>
        <p:spPr>
          <a:xfrm>
            <a:off x="4232804" y="1825625"/>
            <a:ext cx="3726391" cy="4351338"/>
          </a:xfrm>
          <a:prstGeom prst="rect">
            <a:avLst/>
          </a:prstGeom>
        </p:spPr>
      </p:pic>
    </p:spTree>
    <p:extLst>
      <p:ext uri="{BB962C8B-B14F-4D97-AF65-F5344CB8AC3E}">
        <p14:creationId xmlns:p14="http://schemas.microsoft.com/office/powerpoint/2010/main" val="232355408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0000"/>
                </a:solidFill>
              </a:rPr>
              <a:t>Cluster creation is in Progress:</a:t>
            </a:r>
            <a:endParaRPr lang="en-US" dirty="0">
              <a:solidFill>
                <a:srgbClr val="FF0000"/>
              </a:solidFill>
            </a:endParaRPr>
          </a:p>
        </p:txBody>
      </p:sp>
      <p:pic>
        <p:nvPicPr>
          <p:cNvPr id="4" name="Content Placeholder 3"/>
          <p:cNvPicPr>
            <a:picLocks noGrp="1" noChangeAspect="1"/>
          </p:cNvPicPr>
          <p:nvPr>
            <p:ph idx="1"/>
          </p:nvPr>
        </p:nvPicPr>
        <p:blipFill>
          <a:blip r:embed="rId2"/>
          <a:stretch>
            <a:fillRect/>
          </a:stretch>
        </p:blipFill>
        <p:spPr>
          <a:xfrm>
            <a:off x="3182970" y="1825625"/>
            <a:ext cx="5826059" cy="4351338"/>
          </a:xfrm>
          <a:prstGeom prst="rect">
            <a:avLst/>
          </a:prstGeom>
        </p:spPr>
      </p:pic>
    </p:spTree>
    <p:extLst>
      <p:ext uri="{BB962C8B-B14F-4D97-AF65-F5344CB8AC3E}">
        <p14:creationId xmlns:p14="http://schemas.microsoft.com/office/powerpoint/2010/main" val="350455090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0000"/>
                </a:solidFill>
              </a:rPr>
              <a:t>Now the EKS Cluster is Active - Details:</a:t>
            </a:r>
            <a:endParaRPr lang="en-US" dirty="0">
              <a:solidFill>
                <a:srgbClr val="FF0000"/>
              </a:solidFill>
            </a:endParaRPr>
          </a:p>
        </p:txBody>
      </p:sp>
      <p:pic>
        <p:nvPicPr>
          <p:cNvPr id="4" name="Content Placeholder 3"/>
          <p:cNvPicPr>
            <a:picLocks noGrp="1" noChangeAspect="1"/>
          </p:cNvPicPr>
          <p:nvPr>
            <p:ph idx="1"/>
          </p:nvPr>
        </p:nvPicPr>
        <p:blipFill>
          <a:blip r:embed="rId2"/>
          <a:stretch>
            <a:fillRect/>
          </a:stretch>
        </p:blipFill>
        <p:spPr>
          <a:xfrm>
            <a:off x="3055764" y="1825625"/>
            <a:ext cx="6080472" cy="4351338"/>
          </a:xfrm>
          <a:prstGeom prst="rect">
            <a:avLst/>
          </a:prstGeom>
        </p:spPr>
      </p:pic>
    </p:spTree>
    <p:extLst>
      <p:ext uri="{BB962C8B-B14F-4D97-AF65-F5344CB8AC3E}">
        <p14:creationId xmlns:p14="http://schemas.microsoft.com/office/powerpoint/2010/main" val="363323458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0000"/>
                </a:solidFill>
              </a:rPr>
              <a:t>EKS Cluster – Compute Details</a:t>
            </a:r>
            <a:r>
              <a:rPr lang="en-US" dirty="0">
                <a:solidFill>
                  <a:srgbClr val="FF0000"/>
                </a:solidFill>
              </a:rPr>
              <a:t>:</a:t>
            </a:r>
            <a:endParaRPr lang="en-US" dirty="0"/>
          </a:p>
        </p:txBody>
      </p:sp>
      <p:pic>
        <p:nvPicPr>
          <p:cNvPr id="4" name="Content Placeholder 3"/>
          <p:cNvPicPr>
            <a:picLocks noGrp="1" noChangeAspect="1"/>
          </p:cNvPicPr>
          <p:nvPr>
            <p:ph idx="1"/>
          </p:nvPr>
        </p:nvPicPr>
        <p:blipFill>
          <a:blip r:embed="rId2"/>
          <a:stretch>
            <a:fillRect/>
          </a:stretch>
        </p:blipFill>
        <p:spPr>
          <a:xfrm>
            <a:off x="3517429" y="1825625"/>
            <a:ext cx="5157141" cy="4351338"/>
          </a:xfrm>
          <a:prstGeom prst="rect">
            <a:avLst/>
          </a:prstGeom>
        </p:spPr>
      </p:pic>
    </p:spTree>
    <p:extLst>
      <p:ext uri="{BB962C8B-B14F-4D97-AF65-F5344CB8AC3E}">
        <p14:creationId xmlns:p14="http://schemas.microsoft.com/office/powerpoint/2010/main" val="232004383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00"/>
                </a:solidFill>
              </a:rPr>
              <a:t>EKS Cluster – </a:t>
            </a:r>
            <a:r>
              <a:rPr lang="en-US" dirty="0" smtClean="0">
                <a:solidFill>
                  <a:srgbClr val="FF0000"/>
                </a:solidFill>
              </a:rPr>
              <a:t>Networking Details</a:t>
            </a:r>
            <a:r>
              <a:rPr lang="en-US" dirty="0">
                <a:solidFill>
                  <a:srgbClr val="FF0000"/>
                </a:solidFill>
              </a:rPr>
              <a:t>:</a:t>
            </a:r>
            <a:endParaRPr lang="en-US" dirty="0"/>
          </a:p>
        </p:txBody>
      </p:sp>
      <p:pic>
        <p:nvPicPr>
          <p:cNvPr id="4" name="Content Placeholder 3"/>
          <p:cNvPicPr>
            <a:picLocks noGrp="1" noChangeAspect="1"/>
          </p:cNvPicPr>
          <p:nvPr>
            <p:ph idx="1"/>
          </p:nvPr>
        </p:nvPicPr>
        <p:blipFill>
          <a:blip r:embed="rId2"/>
          <a:stretch>
            <a:fillRect/>
          </a:stretch>
        </p:blipFill>
        <p:spPr>
          <a:xfrm>
            <a:off x="2614930" y="1825625"/>
            <a:ext cx="6962140" cy="4351338"/>
          </a:xfrm>
          <a:prstGeom prst="rect">
            <a:avLst/>
          </a:prstGeom>
        </p:spPr>
      </p:pic>
    </p:spTree>
    <p:extLst>
      <p:ext uri="{BB962C8B-B14F-4D97-AF65-F5344CB8AC3E}">
        <p14:creationId xmlns:p14="http://schemas.microsoft.com/office/powerpoint/2010/main" val="160008114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0000"/>
                </a:solidFill>
              </a:rPr>
              <a:t>Check for the correct installation of AWS CLI:</a:t>
            </a:r>
            <a:br>
              <a:rPr lang="en-US" dirty="0" smtClean="0">
                <a:solidFill>
                  <a:srgbClr val="FF0000"/>
                </a:solidFill>
              </a:rPr>
            </a:br>
            <a:r>
              <a:rPr lang="en-US" dirty="0" smtClean="0">
                <a:solidFill>
                  <a:srgbClr val="FF0000"/>
                </a:solidFill>
              </a:rPr>
              <a:t>Command: </a:t>
            </a:r>
            <a:r>
              <a:rPr lang="en-US" dirty="0" err="1" smtClean="0">
                <a:solidFill>
                  <a:srgbClr val="002060"/>
                </a:solidFill>
              </a:rPr>
              <a:t>aws</a:t>
            </a:r>
            <a:r>
              <a:rPr lang="en-US" dirty="0" smtClean="0">
                <a:solidFill>
                  <a:srgbClr val="002060"/>
                </a:solidFill>
              </a:rPr>
              <a:t> --version</a:t>
            </a:r>
            <a:endParaRPr lang="en-US" dirty="0">
              <a:solidFill>
                <a:srgbClr val="002060"/>
              </a:solidFill>
            </a:endParaRPr>
          </a:p>
        </p:txBody>
      </p:sp>
      <p:pic>
        <p:nvPicPr>
          <p:cNvPr id="4" name="Content Placeholder 3"/>
          <p:cNvPicPr>
            <a:picLocks noGrp="1" noChangeAspect="1"/>
          </p:cNvPicPr>
          <p:nvPr>
            <p:ph idx="1"/>
          </p:nvPr>
        </p:nvPicPr>
        <p:blipFill>
          <a:blip r:embed="rId2"/>
          <a:stretch>
            <a:fillRect/>
          </a:stretch>
        </p:blipFill>
        <p:spPr>
          <a:xfrm>
            <a:off x="2028825" y="3548856"/>
            <a:ext cx="8134350" cy="904875"/>
          </a:xfrm>
          <a:prstGeom prst="rect">
            <a:avLst/>
          </a:prstGeom>
        </p:spPr>
      </p:pic>
    </p:spTree>
    <p:extLst>
      <p:ext uri="{BB962C8B-B14F-4D97-AF65-F5344CB8AC3E}">
        <p14:creationId xmlns:p14="http://schemas.microsoft.com/office/powerpoint/2010/main" val="2941592519"/>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solidFill>
                  <a:srgbClr val="FF0000"/>
                </a:solidFill>
              </a:rPr>
              <a:t>Kube</a:t>
            </a:r>
            <a:r>
              <a:rPr lang="en-US" dirty="0" smtClean="0">
                <a:solidFill>
                  <a:srgbClr val="FF0000"/>
                </a:solidFill>
              </a:rPr>
              <a:t> </a:t>
            </a:r>
            <a:r>
              <a:rPr lang="en-US" dirty="0" err="1" smtClean="0">
                <a:solidFill>
                  <a:srgbClr val="FF0000"/>
                </a:solidFill>
              </a:rPr>
              <a:t>config</a:t>
            </a:r>
            <a:r>
              <a:rPr lang="en-US" dirty="0" smtClean="0">
                <a:solidFill>
                  <a:srgbClr val="FF0000"/>
                </a:solidFill>
              </a:rPr>
              <a:t> file, after the installation of </a:t>
            </a:r>
            <a:r>
              <a:rPr lang="en-US" dirty="0" err="1" smtClean="0">
                <a:solidFill>
                  <a:srgbClr val="FF0000"/>
                </a:solidFill>
              </a:rPr>
              <a:t>Kubectl</a:t>
            </a:r>
            <a:r>
              <a:rPr lang="en-US" dirty="0" smtClean="0">
                <a:solidFill>
                  <a:srgbClr val="FF0000"/>
                </a:solidFill>
              </a:rPr>
              <a:t>:</a:t>
            </a:r>
            <a:endParaRPr lang="en-US" dirty="0">
              <a:solidFill>
                <a:srgbClr val="FF0000"/>
              </a:solidFill>
            </a:endParaRPr>
          </a:p>
        </p:txBody>
      </p:sp>
      <p:pic>
        <p:nvPicPr>
          <p:cNvPr id="4" name="Content Placeholder 3"/>
          <p:cNvPicPr>
            <a:picLocks noGrp="1" noChangeAspect="1"/>
          </p:cNvPicPr>
          <p:nvPr>
            <p:ph idx="1"/>
          </p:nvPr>
        </p:nvPicPr>
        <p:blipFill>
          <a:blip r:embed="rId2"/>
          <a:stretch>
            <a:fillRect/>
          </a:stretch>
        </p:blipFill>
        <p:spPr>
          <a:xfrm>
            <a:off x="838200" y="2490518"/>
            <a:ext cx="10515600" cy="3021552"/>
          </a:xfrm>
          <a:prstGeom prst="rect">
            <a:avLst/>
          </a:prstGeom>
        </p:spPr>
      </p:pic>
    </p:spTree>
    <p:extLst>
      <p:ext uri="{BB962C8B-B14F-4D97-AF65-F5344CB8AC3E}">
        <p14:creationId xmlns:p14="http://schemas.microsoft.com/office/powerpoint/2010/main" val="1405703558"/>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0000"/>
                </a:solidFill>
              </a:rPr>
              <a:t># Installing </a:t>
            </a:r>
            <a:r>
              <a:rPr lang="en-US" dirty="0" err="1">
                <a:solidFill>
                  <a:srgbClr val="FF0000"/>
                </a:solidFill>
              </a:rPr>
              <a:t>K</a:t>
            </a:r>
            <a:r>
              <a:rPr lang="en-US" dirty="0" err="1" smtClean="0">
                <a:solidFill>
                  <a:srgbClr val="FF0000"/>
                </a:solidFill>
              </a:rPr>
              <a:t>ubectl</a:t>
            </a:r>
            <a:r>
              <a:rPr lang="en-US" dirty="0" smtClean="0">
                <a:solidFill>
                  <a:srgbClr val="FF0000"/>
                </a:solidFill>
              </a:rPr>
              <a:t> and check its version:</a:t>
            </a:r>
            <a:endParaRPr lang="en-US" dirty="0">
              <a:solidFill>
                <a:srgbClr val="FF0000"/>
              </a:solidFill>
            </a:endParaRPr>
          </a:p>
        </p:txBody>
      </p:sp>
      <p:pic>
        <p:nvPicPr>
          <p:cNvPr id="4" name="Content Placeholder 3"/>
          <p:cNvPicPr>
            <a:picLocks noGrp="1" noChangeAspect="1"/>
          </p:cNvPicPr>
          <p:nvPr>
            <p:ph idx="1"/>
          </p:nvPr>
        </p:nvPicPr>
        <p:blipFill>
          <a:blip r:embed="rId2"/>
          <a:stretch>
            <a:fillRect/>
          </a:stretch>
        </p:blipFill>
        <p:spPr>
          <a:xfrm>
            <a:off x="838200" y="2850743"/>
            <a:ext cx="10515600" cy="2301101"/>
          </a:xfrm>
          <a:prstGeom prst="rect">
            <a:avLst/>
          </a:prstGeom>
        </p:spPr>
      </p:pic>
    </p:spTree>
    <p:extLst>
      <p:ext uri="{BB962C8B-B14F-4D97-AF65-F5344CB8AC3E}">
        <p14:creationId xmlns:p14="http://schemas.microsoft.com/office/powerpoint/2010/main" val="68596454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rgbClr val="FF0000"/>
                </a:solidFill>
              </a:rPr>
              <a:t>Architecture </a:t>
            </a:r>
            <a:r>
              <a:rPr lang="en-US" dirty="0" smtClean="0">
                <a:solidFill>
                  <a:srgbClr val="FF0000"/>
                </a:solidFill>
              </a:rPr>
              <a:t>– Activity diagram:</a:t>
            </a:r>
            <a:br>
              <a:rPr lang="en-US" dirty="0" smtClean="0">
                <a:solidFill>
                  <a:srgbClr val="FF0000"/>
                </a:solidFill>
              </a:rPr>
            </a:br>
            <a:r>
              <a:rPr lang="en-US" dirty="0" smtClean="0"/>
              <a:t>Details are elaborated in the next slide.</a:t>
            </a:r>
            <a:endParaRPr lang="en-US" dirty="0"/>
          </a:p>
        </p:txBody>
      </p:sp>
      <p:pic>
        <p:nvPicPr>
          <p:cNvPr id="4" name="Content Placeholder 3"/>
          <p:cNvPicPr>
            <a:picLocks noGrp="1" noChangeAspect="1"/>
          </p:cNvPicPr>
          <p:nvPr>
            <p:ph idx="1"/>
          </p:nvPr>
        </p:nvPicPr>
        <p:blipFill>
          <a:blip r:embed="rId2"/>
          <a:stretch>
            <a:fillRect/>
          </a:stretch>
        </p:blipFill>
        <p:spPr>
          <a:xfrm>
            <a:off x="4162368" y="1825625"/>
            <a:ext cx="3867264" cy="4351338"/>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817172375"/>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0000"/>
                </a:solidFill>
              </a:rPr>
              <a:t>Commands and the details:</a:t>
            </a:r>
            <a:endParaRPr lang="en-US" dirty="0">
              <a:solidFill>
                <a:srgbClr val="FF0000"/>
              </a:solidFill>
            </a:endParaRPr>
          </a:p>
        </p:txBody>
      </p:sp>
      <p:sp>
        <p:nvSpPr>
          <p:cNvPr id="3" name="Content Placeholder 2"/>
          <p:cNvSpPr>
            <a:spLocks noGrp="1"/>
          </p:cNvSpPr>
          <p:nvPr>
            <p:ph idx="1"/>
          </p:nvPr>
        </p:nvSpPr>
        <p:spPr/>
        <p:txBody>
          <a:bodyPr/>
          <a:lstStyle/>
          <a:p>
            <a:pPr marL="0" indent="0">
              <a:buNone/>
            </a:pPr>
            <a:r>
              <a:rPr lang="en-US" dirty="0"/>
              <a:t>PS C:\Users\svemala&gt; curl -o kubectl.exe https://amazon-eks.s3.us-west-2.amazonaws.com/1.17.9/2020-08-04/bin/windows/amd</a:t>
            </a:r>
          </a:p>
          <a:p>
            <a:pPr marL="0" indent="0">
              <a:buNone/>
            </a:pPr>
            <a:r>
              <a:rPr lang="en-US" dirty="0"/>
              <a:t>64/kubectl.exe</a:t>
            </a:r>
          </a:p>
          <a:p>
            <a:pPr marL="0" indent="0">
              <a:buNone/>
            </a:pPr>
            <a:r>
              <a:rPr lang="en-US" dirty="0"/>
              <a:t>PS C:\Users\svemala&gt; </a:t>
            </a:r>
            <a:r>
              <a:rPr lang="en-US" dirty="0" err="1"/>
              <a:t>kubectl</a:t>
            </a:r>
            <a:r>
              <a:rPr lang="en-US" dirty="0"/>
              <a:t> version --short --client</a:t>
            </a:r>
          </a:p>
          <a:p>
            <a:pPr marL="0" indent="0">
              <a:buNone/>
            </a:pPr>
            <a:r>
              <a:rPr lang="en-US" dirty="0"/>
              <a:t>Client Version: v1.18.8</a:t>
            </a:r>
          </a:p>
          <a:p>
            <a:pPr marL="0" indent="0">
              <a:buNone/>
            </a:pPr>
            <a:r>
              <a:rPr lang="en-US" dirty="0"/>
              <a:t>PS C:\Users\svemala&gt;</a:t>
            </a:r>
          </a:p>
          <a:p>
            <a:pPr marL="0" indent="0">
              <a:buNone/>
            </a:pPr>
            <a:endParaRPr lang="en-US" dirty="0"/>
          </a:p>
        </p:txBody>
      </p:sp>
    </p:spTree>
    <p:extLst>
      <p:ext uri="{BB962C8B-B14F-4D97-AF65-F5344CB8AC3E}">
        <p14:creationId xmlns:p14="http://schemas.microsoft.com/office/powerpoint/2010/main" val="1266459206"/>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smtClean="0">
                <a:solidFill>
                  <a:srgbClr val="FF0000"/>
                </a:solidFill>
              </a:rPr>
              <a:t># Installing </a:t>
            </a:r>
            <a:r>
              <a:rPr lang="en-US" sz="3200" dirty="0" err="1" smtClean="0">
                <a:solidFill>
                  <a:srgbClr val="FF0000"/>
                </a:solidFill>
              </a:rPr>
              <a:t>eksctl</a:t>
            </a:r>
            <a:r>
              <a:rPr lang="en-US" sz="3200" dirty="0" smtClean="0">
                <a:solidFill>
                  <a:srgbClr val="FF0000"/>
                </a:solidFill>
              </a:rPr>
              <a:t> (Need to be used to configure the EKS through CLI):</a:t>
            </a:r>
            <a:br>
              <a:rPr lang="en-US" sz="3200" dirty="0" smtClean="0">
                <a:solidFill>
                  <a:srgbClr val="FF0000"/>
                </a:solidFill>
              </a:rPr>
            </a:br>
            <a:r>
              <a:rPr lang="en-US" sz="3200" dirty="0" smtClean="0"/>
              <a:t>Open PowerShell as Administrator and run.</a:t>
            </a:r>
            <a:endParaRPr lang="en-US" sz="3200" dirty="0"/>
          </a:p>
        </p:txBody>
      </p:sp>
      <p:sp>
        <p:nvSpPr>
          <p:cNvPr id="3" name="Content Placeholder 2"/>
          <p:cNvSpPr>
            <a:spLocks noGrp="1"/>
          </p:cNvSpPr>
          <p:nvPr>
            <p:ph idx="1"/>
          </p:nvPr>
        </p:nvSpPr>
        <p:spPr/>
        <p:txBody>
          <a:bodyPr/>
          <a:lstStyle/>
          <a:p>
            <a:pPr marL="0" indent="0">
              <a:buNone/>
            </a:pPr>
            <a:r>
              <a:rPr lang="en-US" dirty="0" smtClean="0"/>
              <a:t>Set-</a:t>
            </a:r>
            <a:r>
              <a:rPr lang="en-US" dirty="0" err="1" smtClean="0"/>
              <a:t>ExecutionPolicy</a:t>
            </a:r>
            <a:r>
              <a:rPr lang="en-US" dirty="0" smtClean="0"/>
              <a:t> </a:t>
            </a:r>
            <a:r>
              <a:rPr lang="en-US" dirty="0"/>
              <a:t>Bypass -Scope Process -Force; [</a:t>
            </a:r>
            <a:r>
              <a:rPr lang="en-US" dirty="0" err="1"/>
              <a:t>System.Net.ServicePointManager</a:t>
            </a:r>
            <a:r>
              <a:rPr lang="en-US" dirty="0"/>
              <a:t>]::</a:t>
            </a:r>
            <a:r>
              <a:rPr lang="en-US" dirty="0" err="1"/>
              <a:t>SecurityProtocol</a:t>
            </a:r>
            <a:r>
              <a:rPr lang="en-US" dirty="0"/>
              <a:t> = [</a:t>
            </a:r>
            <a:r>
              <a:rPr lang="en-US" dirty="0" err="1"/>
              <a:t>System.Net.ServicePointManager</a:t>
            </a:r>
            <a:r>
              <a:rPr lang="en-US" dirty="0"/>
              <a:t>]::</a:t>
            </a:r>
            <a:r>
              <a:rPr lang="en-US" dirty="0" err="1"/>
              <a:t>SecurityProtocol</a:t>
            </a:r>
            <a:r>
              <a:rPr lang="en-US" dirty="0"/>
              <a:t> -</a:t>
            </a:r>
            <a:r>
              <a:rPr lang="en-US" dirty="0" err="1"/>
              <a:t>bor</a:t>
            </a:r>
            <a:r>
              <a:rPr lang="en-US" dirty="0"/>
              <a:t> 3072; </a:t>
            </a:r>
            <a:r>
              <a:rPr lang="en-US" dirty="0" err="1"/>
              <a:t>iex</a:t>
            </a:r>
            <a:r>
              <a:rPr lang="en-US" dirty="0"/>
              <a:t> ((New-Object </a:t>
            </a:r>
            <a:r>
              <a:rPr lang="en-US" dirty="0" err="1"/>
              <a:t>System.Net.WebClient</a:t>
            </a:r>
            <a:r>
              <a:rPr lang="en-US" dirty="0"/>
              <a:t>).</a:t>
            </a:r>
            <a:r>
              <a:rPr lang="en-US" dirty="0" err="1"/>
              <a:t>DownloadString</a:t>
            </a:r>
            <a:r>
              <a:rPr lang="en-US" dirty="0"/>
              <a:t>('https://chocolatey.org/install.ps1'))</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264236598"/>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2000" dirty="0" smtClean="0">
                <a:solidFill>
                  <a:srgbClr val="FF0000"/>
                </a:solidFill>
              </a:rPr>
              <a:t>Install </a:t>
            </a:r>
            <a:r>
              <a:rPr lang="en-US" sz="1800" dirty="0" err="1">
                <a:solidFill>
                  <a:srgbClr val="FF0000"/>
                </a:solidFill>
              </a:rPr>
              <a:t>Chocolatey</a:t>
            </a:r>
            <a:r>
              <a:rPr lang="en-US" sz="1800" dirty="0">
                <a:solidFill>
                  <a:srgbClr val="FF0000"/>
                </a:solidFill>
              </a:rPr>
              <a:t> </a:t>
            </a:r>
            <a:r>
              <a:rPr lang="en-US" sz="1800" dirty="0" smtClean="0">
                <a:solidFill>
                  <a:srgbClr val="FF0000"/>
                </a:solidFill>
              </a:rPr>
              <a:t>:</a:t>
            </a:r>
            <a:r>
              <a:rPr lang="en-US" sz="2000" dirty="0" smtClean="0"/>
              <a:t/>
            </a:r>
            <a:br>
              <a:rPr lang="en-US" sz="2000" dirty="0" smtClean="0"/>
            </a:br>
            <a:r>
              <a:rPr lang="en-US" sz="2000" dirty="0" smtClean="0"/>
              <a:t>Set-</a:t>
            </a:r>
            <a:r>
              <a:rPr lang="en-US" sz="2000" dirty="0" err="1" smtClean="0"/>
              <a:t>ExecutionPolicy</a:t>
            </a:r>
            <a:r>
              <a:rPr lang="en-US" sz="2000" dirty="0" smtClean="0"/>
              <a:t> </a:t>
            </a:r>
            <a:r>
              <a:rPr lang="en-US" sz="2000" dirty="0"/>
              <a:t>Bypass -Scope Process -Force; [</a:t>
            </a:r>
            <a:r>
              <a:rPr lang="en-US" sz="2000" dirty="0" err="1"/>
              <a:t>System.Net.ServicePointManager</a:t>
            </a:r>
            <a:r>
              <a:rPr lang="en-US" sz="2000" dirty="0"/>
              <a:t>]::</a:t>
            </a:r>
            <a:r>
              <a:rPr lang="en-US" sz="2000" dirty="0" err="1"/>
              <a:t>SecurityProtocol</a:t>
            </a:r>
            <a:r>
              <a:rPr lang="en-US" sz="2000" dirty="0"/>
              <a:t> = [</a:t>
            </a:r>
            <a:r>
              <a:rPr lang="en-US" sz="2000" dirty="0" err="1"/>
              <a:t>System.Net.ServicePointManager</a:t>
            </a:r>
            <a:r>
              <a:rPr lang="en-US" sz="2000" dirty="0"/>
              <a:t>]::</a:t>
            </a:r>
            <a:r>
              <a:rPr lang="en-US" sz="2000" dirty="0" err="1"/>
              <a:t>SecurityProtocol</a:t>
            </a:r>
            <a:r>
              <a:rPr lang="en-US" sz="2000" dirty="0"/>
              <a:t> -</a:t>
            </a:r>
            <a:r>
              <a:rPr lang="en-US" sz="2000" dirty="0" err="1"/>
              <a:t>bor</a:t>
            </a:r>
            <a:r>
              <a:rPr lang="en-US" sz="2000" dirty="0"/>
              <a:t> 3072; </a:t>
            </a:r>
            <a:r>
              <a:rPr lang="en-US" sz="2000" dirty="0" err="1"/>
              <a:t>iex</a:t>
            </a:r>
            <a:r>
              <a:rPr lang="en-US" sz="2000" dirty="0"/>
              <a:t> ((New-Object </a:t>
            </a:r>
            <a:r>
              <a:rPr lang="en-US" sz="2000" dirty="0" err="1"/>
              <a:t>System.Net.WebClient</a:t>
            </a:r>
            <a:r>
              <a:rPr lang="en-US" sz="2000" dirty="0"/>
              <a:t>).</a:t>
            </a:r>
            <a:r>
              <a:rPr lang="en-US" sz="2000" dirty="0" err="1"/>
              <a:t>DownloadString</a:t>
            </a:r>
            <a:r>
              <a:rPr lang="en-US" sz="2000" dirty="0"/>
              <a:t>('https://chocolatey.org/install.ps1'))</a:t>
            </a:r>
          </a:p>
        </p:txBody>
      </p:sp>
      <p:pic>
        <p:nvPicPr>
          <p:cNvPr id="4" name="Content Placeholder 3"/>
          <p:cNvPicPr>
            <a:picLocks noGrp="1" noChangeAspect="1"/>
          </p:cNvPicPr>
          <p:nvPr>
            <p:ph idx="1"/>
          </p:nvPr>
        </p:nvPicPr>
        <p:blipFill>
          <a:blip r:embed="rId2"/>
          <a:stretch>
            <a:fillRect/>
          </a:stretch>
        </p:blipFill>
        <p:spPr>
          <a:xfrm>
            <a:off x="1735578" y="1825625"/>
            <a:ext cx="8720844" cy="4351338"/>
          </a:xfrm>
          <a:prstGeom prst="rect">
            <a:avLst/>
          </a:prstGeom>
        </p:spPr>
      </p:pic>
    </p:spTree>
    <p:extLst>
      <p:ext uri="{BB962C8B-B14F-4D97-AF65-F5344CB8AC3E}">
        <p14:creationId xmlns:p14="http://schemas.microsoft.com/office/powerpoint/2010/main" val="16154293"/>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err="1" smtClean="0">
                <a:solidFill>
                  <a:srgbClr val="FF0000"/>
                </a:solidFill>
              </a:rPr>
              <a:t>Eksctl</a:t>
            </a:r>
            <a:r>
              <a:rPr lang="en-US" sz="3200" dirty="0" smtClean="0">
                <a:solidFill>
                  <a:srgbClr val="FF0000"/>
                </a:solidFill>
              </a:rPr>
              <a:t> is installed:</a:t>
            </a:r>
            <a:br>
              <a:rPr lang="en-US" sz="3200" dirty="0" smtClean="0">
                <a:solidFill>
                  <a:srgbClr val="FF0000"/>
                </a:solidFill>
              </a:rPr>
            </a:br>
            <a:r>
              <a:rPr lang="en-US" sz="3200" dirty="0" smtClean="0">
                <a:solidFill>
                  <a:srgbClr val="FF0000"/>
                </a:solidFill>
              </a:rPr>
              <a:t>Command: </a:t>
            </a:r>
            <a:r>
              <a:rPr lang="en-US" sz="3200" dirty="0" err="1" smtClean="0"/>
              <a:t>chocolatey</a:t>
            </a:r>
            <a:r>
              <a:rPr lang="en-US" sz="3200" dirty="0" smtClean="0"/>
              <a:t> </a:t>
            </a:r>
            <a:r>
              <a:rPr lang="en-US" sz="3200" dirty="0"/>
              <a:t>install -y </a:t>
            </a:r>
            <a:r>
              <a:rPr lang="en-US" sz="3200" dirty="0" err="1" smtClean="0"/>
              <a:t>eksctl</a:t>
            </a:r>
            <a:r>
              <a:rPr lang="en-US" sz="3200" dirty="0">
                <a:solidFill>
                  <a:srgbClr val="FF0000"/>
                </a:solidFill>
              </a:rPr>
              <a:t/>
            </a:r>
            <a:br>
              <a:rPr lang="en-US" sz="3200" dirty="0">
                <a:solidFill>
                  <a:srgbClr val="FF0000"/>
                </a:solidFill>
              </a:rPr>
            </a:br>
            <a:r>
              <a:rPr lang="en-US" sz="3200" dirty="0">
                <a:solidFill>
                  <a:srgbClr val="FF0000"/>
                </a:solidFill>
              </a:rPr>
              <a:t>Command: </a:t>
            </a:r>
            <a:r>
              <a:rPr lang="en-US" sz="3200" dirty="0" err="1" smtClean="0"/>
              <a:t>eksctl</a:t>
            </a:r>
            <a:r>
              <a:rPr lang="en-US" sz="3200" dirty="0" smtClean="0"/>
              <a:t> </a:t>
            </a:r>
            <a:r>
              <a:rPr lang="en-US" sz="3200" dirty="0"/>
              <a:t>version</a:t>
            </a:r>
          </a:p>
        </p:txBody>
      </p:sp>
      <p:pic>
        <p:nvPicPr>
          <p:cNvPr id="6" name="Content Placeholder 5"/>
          <p:cNvPicPr>
            <a:picLocks noGrp="1" noChangeAspect="1"/>
          </p:cNvPicPr>
          <p:nvPr>
            <p:ph idx="1"/>
          </p:nvPr>
        </p:nvPicPr>
        <p:blipFill>
          <a:blip r:embed="rId2"/>
          <a:stretch>
            <a:fillRect/>
          </a:stretch>
        </p:blipFill>
        <p:spPr>
          <a:xfrm>
            <a:off x="838200" y="1852382"/>
            <a:ext cx="10515600" cy="4297823"/>
          </a:xfrm>
          <a:prstGeom prst="rect">
            <a:avLst/>
          </a:prstGeom>
        </p:spPr>
      </p:pic>
    </p:spTree>
    <p:extLst>
      <p:ext uri="{BB962C8B-B14F-4D97-AF65-F5344CB8AC3E}">
        <p14:creationId xmlns:p14="http://schemas.microsoft.com/office/powerpoint/2010/main" val="1659958471"/>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smtClean="0">
                <a:solidFill>
                  <a:srgbClr val="FF0000"/>
                </a:solidFill>
              </a:rPr>
              <a:t># Installing </a:t>
            </a:r>
            <a:r>
              <a:rPr lang="en-US" sz="3200" dirty="0" err="1">
                <a:solidFill>
                  <a:srgbClr val="FF0000"/>
                </a:solidFill>
              </a:rPr>
              <a:t>aws</a:t>
            </a:r>
            <a:r>
              <a:rPr lang="en-US" sz="3200" dirty="0">
                <a:solidFill>
                  <a:srgbClr val="FF0000"/>
                </a:solidFill>
              </a:rPr>
              <a:t>-</a:t>
            </a:r>
            <a:r>
              <a:rPr lang="en-US" sz="3200" dirty="0" err="1">
                <a:solidFill>
                  <a:srgbClr val="FF0000"/>
                </a:solidFill>
              </a:rPr>
              <a:t>iam</a:t>
            </a:r>
            <a:r>
              <a:rPr lang="en-US" sz="3200" dirty="0">
                <a:solidFill>
                  <a:srgbClr val="FF0000"/>
                </a:solidFill>
              </a:rPr>
              <a:t>-authenticator: </a:t>
            </a:r>
            <a:r>
              <a:rPr lang="en-US" sz="3200" dirty="0" smtClean="0">
                <a:solidFill>
                  <a:srgbClr val="FF0000"/>
                </a:solidFill>
              </a:rPr>
              <a:t>To </a:t>
            </a:r>
            <a:r>
              <a:rPr lang="en-US" sz="3200" dirty="0">
                <a:solidFill>
                  <a:srgbClr val="FF0000"/>
                </a:solidFill>
              </a:rPr>
              <a:t>install </a:t>
            </a:r>
            <a:r>
              <a:rPr lang="en-US" sz="3200" dirty="0" err="1">
                <a:solidFill>
                  <a:srgbClr val="FF0000"/>
                </a:solidFill>
              </a:rPr>
              <a:t>aws</a:t>
            </a:r>
            <a:r>
              <a:rPr lang="en-US" sz="3200" dirty="0">
                <a:solidFill>
                  <a:srgbClr val="FF0000"/>
                </a:solidFill>
              </a:rPr>
              <a:t>-</a:t>
            </a:r>
            <a:r>
              <a:rPr lang="en-US" sz="3200" dirty="0" err="1">
                <a:solidFill>
                  <a:srgbClr val="FF0000"/>
                </a:solidFill>
              </a:rPr>
              <a:t>iam</a:t>
            </a:r>
            <a:r>
              <a:rPr lang="en-US" sz="3200" dirty="0">
                <a:solidFill>
                  <a:srgbClr val="FF0000"/>
                </a:solidFill>
              </a:rPr>
              <a:t>-authenticator on Windows with </a:t>
            </a:r>
            <a:r>
              <a:rPr lang="en-US" sz="3200" dirty="0" err="1">
                <a:solidFill>
                  <a:srgbClr val="FF0000"/>
                </a:solidFill>
              </a:rPr>
              <a:t>Chocolatey</a:t>
            </a:r>
            <a:r>
              <a:rPr lang="en-US" sz="3200" dirty="0">
                <a:solidFill>
                  <a:srgbClr val="FF0000"/>
                </a:solidFill>
              </a:rPr>
              <a:t>.</a:t>
            </a:r>
            <a:br>
              <a:rPr lang="en-US" sz="3200" dirty="0">
                <a:solidFill>
                  <a:srgbClr val="FF0000"/>
                </a:solidFill>
              </a:rPr>
            </a:br>
            <a:r>
              <a:rPr lang="en-US" sz="3200" dirty="0">
                <a:solidFill>
                  <a:srgbClr val="FF0000"/>
                </a:solidFill>
              </a:rPr>
              <a:t>Command: </a:t>
            </a:r>
            <a:r>
              <a:rPr lang="en-US" sz="3200" dirty="0" err="1"/>
              <a:t>choco</a:t>
            </a:r>
            <a:r>
              <a:rPr lang="en-US" sz="3200" dirty="0"/>
              <a:t> install -y </a:t>
            </a:r>
            <a:r>
              <a:rPr lang="en-US" sz="3200" dirty="0" err="1"/>
              <a:t>aws</a:t>
            </a:r>
            <a:r>
              <a:rPr lang="en-US" sz="3200" dirty="0"/>
              <a:t>-</a:t>
            </a:r>
            <a:r>
              <a:rPr lang="en-US" sz="3200" dirty="0" err="1"/>
              <a:t>iam</a:t>
            </a:r>
            <a:r>
              <a:rPr lang="en-US" sz="3200" dirty="0"/>
              <a:t>-authenticator</a:t>
            </a:r>
          </a:p>
        </p:txBody>
      </p:sp>
      <p:pic>
        <p:nvPicPr>
          <p:cNvPr id="5" name="Content Placeholder 4"/>
          <p:cNvPicPr>
            <a:picLocks noGrp="1" noChangeAspect="1"/>
          </p:cNvPicPr>
          <p:nvPr>
            <p:ph idx="1"/>
          </p:nvPr>
        </p:nvPicPr>
        <p:blipFill>
          <a:blip r:embed="rId2"/>
          <a:stretch>
            <a:fillRect/>
          </a:stretch>
        </p:blipFill>
        <p:spPr>
          <a:xfrm>
            <a:off x="838200" y="2132591"/>
            <a:ext cx="10515600" cy="3737405"/>
          </a:xfrm>
          <a:prstGeom prst="rect">
            <a:avLst/>
          </a:prstGeom>
        </p:spPr>
      </p:pic>
    </p:spTree>
    <p:extLst>
      <p:ext uri="{BB962C8B-B14F-4D97-AF65-F5344CB8AC3E}">
        <p14:creationId xmlns:p14="http://schemas.microsoft.com/office/powerpoint/2010/main" val="228818697"/>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solidFill>
                  <a:srgbClr val="FF0000"/>
                </a:solidFill>
              </a:rPr>
              <a:t>Test the successful installation of </a:t>
            </a:r>
            <a:r>
              <a:rPr lang="en-US" sz="3200" dirty="0" err="1" smtClean="0">
                <a:solidFill>
                  <a:srgbClr val="FF0000"/>
                </a:solidFill>
              </a:rPr>
              <a:t>aws</a:t>
            </a:r>
            <a:r>
              <a:rPr lang="en-US" sz="3200" dirty="0" smtClean="0">
                <a:solidFill>
                  <a:srgbClr val="FF0000"/>
                </a:solidFill>
              </a:rPr>
              <a:t>-</a:t>
            </a:r>
            <a:r>
              <a:rPr lang="en-US" sz="3200" dirty="0" err="1" smtClean="0">
                <a:solidFill>
                  <a:srgbClr val="FF0000"/>
                </a:solidFill>
              </a:rPr>
              <a:t>iam</a:t>
            </a:r>
            <a:r>
              <a:rPr lang="en-US" sz="3200" dirty="0" smtClean="0">
                <a:solidFill>
                  <a:srgbClr val="FF0000"/>
                </a:solidFill>
              </a:rPr>
              <a:t>-authenticator:</a:t>
            </a:r>
            <a:br>
              <a:rPr lang="en-US" sz="3200" dirty="0" smtClean="0">
                <a:solidFill>
                  <a:srgbClr val="FF0000"/>
                </a:solidFill>
              </a:rPr>
            </a:br>
            <a:r>
              <a:rPr lang="en-US" sz="3200" dirty="0">
                <a:solidFill>
                  <a:srgbClr val="FF0000"/>
                </a:solidFill>
              </a:rPr>
              <a:t>Command: </a:t>
            </a:r>
            <a:r>
              <a:rPr lang="en-US" sz="3200" dirty="0" err="1" smtClean="0">
                <a:solidFill>
                  <a:srgbClr val="002060"/>
                </a:solidFill>
              </a:rPr>
              <a:t>aws</a:t>
            </a:r>
            <a:r>
              <a:rPr lang="en-US" sz="3200" dirty="0" smtClean="0">
                <a:solidFill>
                  <a:srgbClr val="002060"/>
                </a:solidFill>
              </a:rPr>
              <a:t>-</a:t>
            </a:r>
            <a:r>
              <a:rPr lang="en-US" sz="3200" dirty="0" err="1" smtClean="0">
                <a:solidFill>
                  <a:srgbClr val="002060"/>
                </a:solidFill>
              </a:rPr>
              <a:t>iam</a:t>
            </a:r>
            <a:r>
              <a:rPr lang="en-US" sz="3200" dirty="0" smtClean="0">
                <a:solidFill>
                  <a:srgbClr val="002060"/>
                </a:solidFill>
              </a:rPr>
              <a:t>-authenticator </a:t>
            </a:r>
            <a:r>
              <a:rPr lang="en-US" sz="3200" dirty="0">
                <a:solidFill>
                  <a:srgbClr val="002060"/>
                </a:solidFill>
              </a:rPr>
              <a:t>help</a:t>
            </a:r>
          </a:p>
        </p:txBody>
      </p:sp>
      <p:pic>
        <p:nvPicPr>
          <p:cNvPr id="4" name="Content Placeholder 3"/>
          <p:cNvPicPr>
            <a:picLocks noGrp="1" noChangeAspect="1"/>
          </p:cNvPicPr>
          <p:nvPr>
            <p:ph idx="1"/>
          </p:nvPr>
        </p:nvPicPr>
        <p:blipFill>
          <a:blip r:embed="rId2"/>
          <a:stretch>
            <a:fillRect/>
          </a:stretch>
        </p:blipFill>
        <p:spPr>
          <a:xfrm>
            <a:off x="838200" y="2186068"/>
            <a:ext cx="10515600" cy="3630451"/>
          </a:xfrm>
          <a:prstGeom prst="rect">
            <a:avLst/>
          </a:prstGeom>
        </p:spPr>
      </p:pic>
    </p:spTree>
    <p:extLst>
      <p:ext uri="{BB962C8B-B14F-4D97-AF65-F5344CB8AC3E}">
        <p14:creationId xmlns:p14="http://schemas.microsoft.com/office/powerpoint/2010/main" val="3870986185"/>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200" dirty="0" smtClean="0">
                <a:solidFill>
                  <a:srgbClr val="FF0000"/>
                </a:solidFill>
              </a:rPr>
              <a:t>Add created AWS Cluster to the </a:t>
            </a:r>
            <a:r>
              <a:rPr lang="en-US" sz="3200" dirty="0" err="1" smtClean="0">
                <a:solidFill>
                  <a:srgbClr val="FF0000"/>
                </a:solidFill>
              </a:rPr>
              <a:t>Kubectl</a:t>
            </a:r>
            <a:r>
              <a:rPr lang="en-US" sz="3200" dirty="0" smtClean="0">
                <a:solidFill>
                  <a:srgbClr val="FF0000"/>
                </a:solidFill>
              </a:rPr>
              <a:t> </a:t>
            </a:r>
            <a:r>
              <a:rPr lang="en-US" sz="3200" dirty="0" err="1" smtClean="0">
                <a:solidFill>
                  <a:srgbClr val="FF0000"/>
                </a:solidFill>
              </a:rPr>
              <a:t>config</a:t>
            </a:r>
            <a:r>
              <a:rPr lang="en-US" sz="3200" dirty="0" smtClean="0">
                <a:solidFill>
                  <a:srgbClr val="FF0000"/>
                </a:solidFill>
              </a:rPr>
              <a:t> </a:t>
            </a:r>
            <a:r>
              <a:rPr lang="en-US" sz="3200" dirty="0">
                <a:solidFill>
                  <a:srgbClr val="FF0000"/>
                </a:solidFill>
              </a:rPr>
              <a:t>file:</a:t>
            </a:r>
            <a:br>
              <a:rPr lang="en-US" sz="3200" dirty="0">
                <a:solidFill>
                  <a:srgbClr val="FF0000"/>
                </a:solidFill>
              </a:rPr>
            </a:br>
            <a:r>
              <a:rPr lang="en-US" sz="3200" dirty="0" smtClean="0">
                <a:solidFill>
                  <a:srgbClr val="FF0000"/>
                </a:solidFill>
              </a:rPr>
              <a:t>Command: </a:t>
            </a:r>
            <a:r>
              <a:rPr lang="en-US" sz="3200" dirty="0" err="1" smtClean="0"/>
              <a:t>aws</a:t>
            </a:r>
            <a:r>
              <a:rPr lang="en-US" sz="3200" dirty="0" smtClean="0"/>
              <a:t> </a:t>
            </a:r>
            <a:r>
              <a:rPr lang="en-US" sz="3200" dirty="0" err="1"/>
              <a:t>eks</a:t>
            </a:r>
            <a:r>
              <a:rPr lang="en-US" sz="3200" dirty="0"/>
              <a:t> update-</a:t>
            </a:r>
            <a:r>
              <a:rPr lang="en-US" sz="3200" dirty="0" err="1"/>
              <a:t>kubeconfig</a:t>
            </a:r>
            <a:r>
              <a:rPr lang="en-US" sz="3200" dirty="0"/>
              <a:t> --name </a:t>
            </a:r>
            <a:r>
              <a:rPr lang="en-US" sz="3200" dirty="0" err="1"/>
              <a:t>SubbuEKSCluster</a:t>
            </a:r>
            <a:endParaRPr lang="en-US" sz="3200" dirty="0"/>
          </a:p>
        </p:txBody>
      </p:sp>
      <p:pic>
        <p:nvPicPr>
          <p:cNvPr id="4" name="Content Placeholder 3"/>
          <p:cNvPicPr>
            <a:picLocks noGrp="1" noChangeAspect="1"/>
          </p:cNvPicPr>
          <p:nvPr>
            <p:ph idx="1"/>
          </p:nvPr>
        </p:nvPicPr>
        <p:blipFill>
          <a:blip r:embed="rId2"/>
          <a:stretch>
            <a:fillRect/>
          </a:stretch>
        </p:blipFill>
        <p:spPr>
          <a:xfrm>
            <a:off x="838200" y="3670550"/>
            <a:ext cx="10515600" cy="661487"/>
          </a:xfrm>
          <a:prstGeom prst="rect">
            <a:avLst/>
          </a:prstGeom>
        </p:spPr>
      </p:pic>
    </p:spTree>
    <p:extLst>
      <p:ext uri="{BB962C8B-B14F-4D97-AF65-F5344CB8AC3E}">
        <p14:creationId xmlns:p14="http://schemas.microsoft.com/office/powerpoint/2010/main" val="1581809182"/>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solidFill>
                  <a:srgbClr val="FF0000"/>
                </a:solidFill>
              </a:rPr>
              <a:t>Kubectl</a:t>
            </a:r>
            <a:r>
              <a:rPr lang="en-US" dirty="0" smtClean="0">
                <a:solidFill>
                  <a:srgbClr val="FF0000"/>
                </a:solidFill>
              </a:rPr>
              <a:t> </a:t>
            </a:r>
            <a:r>
              <a:rPr lang="en-US" dirty="0" err="1" smtClean="0">
                <a:solidFill>
                  <a:srgbClr val="FF0000"/>
                </a:solidFill>
              </a:rPr>
              <a:t>Config</a:t>
            </a:r>
            <a:r>
              <a:rPr lang="en-US" dirty="0" smtClean="0">
                <a:solidFill>
                  <a:srgbClr val="FF0000"/>
                </a:solidFill>
              </a:rPr>
              <a:t> file is updated with our cluster:</a:t>
            </a:r>
            <a:endParaRPr lang="en-US" dirty="0">
              <a:solidFill>
                <a:srgbClr val="FF0000"/>
              </a:solidFill>
            </a:endParaRPr>
          </a:p>
        </p:txBody>
      </p:sp>
      <p:pic>
        <p:nvPicPr>
          <p:cNvPr id="4" name="Content Placeholder 3"/>
          <p:cNvPicPr>
            <a:picLocks noGrp="1" noChangeAspect="1"/>
          </p:cNvPicPr>
          <p:nvPr>
            <p:ph idx="1"/>
          </p:nvPr>
        </p:nvPicPr>
        <p:blipFill>
          <a:blip r:embed="rId2"/>
          <a:stretch>
            <a:fillRect/>
          </a:stretch>
        </p:blipFill>
        <p:spPr>
          <a:xfrm>
            <a:off x="1636115" y="1825625"/>
            <a:ext cx="8919770" cy="4351338"/>
          </a:xfrm>
          <a:prstGeom prst="rect">
            <a:avLst/>
          </a:prstGeom>
        </p:spPr>
      </p:pic>
    </p:spTree>
    <p:extLst>
      <p:ext uri="{BB962C8B-B14F-4D97-AF65-F5344CB8AC3E}">
        <p14:creationId xmlns:p14="http://schemas.microsoft.com/office/powerpoint/2010/main" val="4013497205"/>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2400" dirty="0" smtClean="0">
                <a:solidFill>
                  <a:srgbClr val="FF0000"/>
                </a:solidFill>
              </a:rPr>
              <a:t># Create </a:t>
            </a:r>
            <a:r>
              <a:rPr lang="en-US" sz="2400" dirty="0">
                <a:solidFill>
                  <a:srgbClr val="FF0000"/>
                </a:solidFill>
              </a:rPr>
              <a:t>Worker nodes</a:t>
            </a:r>
            <a:r>
              <a:rPr lang="en-US" sz="2400" dirty="0" smtClean="0">
                <a:solidFill>
                  <a:srgbClr val="FF0000"/>
                </a:solidFill>
              </a:rPr>
              <a:t>: </a:t>
            </a:r>
            <a:br>
              <a:rPr lang="en-US" sz="2400" dirty="0" smtClean="0">
                <a:solidFill>
                  <a:srgbClr val="FF0000"/>
                </a:solidFill>
              </a:rPr>
            </a:br>
            <a:r>
              <a:rPr lang="en-US" sz="2400" dirty="0" smtClean="0">
                <a:solidFill>
                  <a:srgbClr val="FF0000"/>
                </a:solidFill>
              </a:rPr>
              <a:t>By using the </a:t>
            </a:r>
            <a:r>
              <a:rPr lang="en-US" sz="2400" dirty="0" err="1" smtClean="0">
                <a:solidFill>
                  <a:srgbClr val="FF0000"/>
                </a:solidFill>
              </a:rPr>
              <a:t>CloudFormation</a:t>
            </a:r>
            <a:r>
              <a:rPr lang="en-US" sz="2400" dirty="0" smtClean="0">
                <a:solidFill>
                  <a:srgbClr val="FF0000"/>
                </a:solidFill>
              </a:rPr>
              <a:t> template from the below S3 location.</a:t>
            </a:r>
            <a:r>
              <a:rPr lang="en-US" sz="2400" dirty="0"/>
              <a:t/>
            </a:r>
            <a:br>
              <a:rPr lang="en-US" sz="2400" dirty="0"/>
            </a:br>
            <a:r>
              <a:rPr lang="en-US" sz="2400" dirty="0"/>
              <a:t>https://amazon-eks.s3.us-west-2.amazonaws.com/cloudformation/2020-08-12/amazon-eks-nodegroup.yaml</a:t>
            </a:r>
          </a:p>
        </p:txBody>
      </p:sp>
      <p:pic>
        <p:nvPicPr>
          <p:cNvPr id="4" name="Content Placeholder 3"/>
          <p:cNvPicPr>
            <a:picLocks noGrp="1" noChangeAspect="1"/>
          </p:cNvPicPr>
          <p:nvPr>
            <p:ph idx="1"/>
          </p:nvPr>
        </p:nvPicPr>
        <p:blipFill>
          <a:blip r:embed="rId2"/>
          <a:stretch>
            <a:fillRect/>
          </a:stretch>
        </p:blipFill>
        <p:spPr>
          <a:xfrm>
            <a:off x="2751497" y="1825625"/>
            <a:ext cx="6689006" cy="4351338"/>
          </a:xfrm>
          <a:prstGeom prst="rect">
            <a:avLst/>
          </a:prstGeom>
        </p:spPr>
      </p:pic>
    </p:spTree>
    <p:extLst>
      <p:ext uri="{BB962C8B-B14F-4D97-AF65-F5344CB8AC3E}">
        <p14:creationId xmlns:p14="http://schemas.microsoft.com/office/powerpoint/2010/main" val="3480624728"/>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0000"/>
                </a:solidFill>
              </a:rPr>
              <a:t>Provide the necessary Auto scaling and other configuration details for the Worker nodes:</a:t>
            </a:r>
            <a:endParaRPr lang="en-US" dirty="0">
              <a:solidFill>
                <a:srgbClr val="FF0000"/>
              </a:solidFill>
            </a:endParaRPr>
          </a:p>
        </p:txBody>
      </p:sp>
      <p:pic>
        <p:nvPicPr>
          <p:cNvPr id="4" name="Content Placeholder 3"/>
          <p:cNvPicPr>
            <a:picLocks noGrp="1" noChangeAspect="1"/>
          </p:cNvPicPr>
          <p:nvPr>
            <p:ph idx="1"/>
          </p:nvPr>
        </p:nvPicPr>
        <p:blipFill>
          <a:blip r:embed="rId2"/>
          <a:stretch>
            <a:fillRect/>
          </a:stretch>
        </p:blipFill>
        <p:spPr>
          <a:xfrm>
            <a:off x="4778660" y="1825625"/>
            <a:ext cx="2634679" cy="4351338"/>
          </a:xfrm>
          <a:prstGeom prst="rect">
            <a:avLst/>
          </a:prstGeom>
        </p:spPr>
      </p:pic>
    </p:spTree>
    <p:extLst>
      <p:ext uri="{BB962C8B-B14F-4D97-AF65-F5344CB8AC3E}">
        <p14:creationId xmlns:p14="http://schemas.microsoft.com/office/powerpoint/2010/main" val="153800797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00"/>
                </a:solidFill>
              </a:rPr>
              <a:t>Architecture - Activity diagram </a:t>
            </a:r>
            <a:r>
              <a:rPr lang="en-US" dirty="0" smtClean="0">
                <a:solidFill>
                  <a:srgbClr val="FF0000"/>
                </a:solidFill>
              </a:rPr>
              <a:t>- Description:</a:t>
            </a:r>
            <a:endParaRPr lang="en-US" dirty="0">
              <a:solidFill>
                <a:srgbClr val="FF0000"/>
              </a:solidFill>
            </a:endParaRPr>
          </a:p>
        </p:txBody>
      </p:sp>
      <p:sp>
        <p:nvSpPr>
          <p:cNvPr id="3" name="Content Placeholder 2"/>
          <p:cNvSpPr>
            <a:spLocks noGrp="1"/>
          </p:cNvSpPr>
          <p:nvPr>
            <p:ph idx="1"/>
          </p:nvPr>
        </p:nvSpPr>
        <p:spPr/>
        <p:txBody>
          <a:bodyPr/>
          <a:lstStyle/>
          <a:p>
            <a:pPr marL="514350" indent="-514350">
              <a:buAutoNum type="arabicPeriod"/>
            </a:pPr>
            <a:r>
              <a:rPr lang="en-US" dirty="0" smtClean="0">
                <a:solidFill>
                  <a:srgbClr val="0070C0"/>
                </a:solidFill>
              </a:rPr>
              <a:t>Client will communicate through the Load Balancer and the request goes to Worker nodes.</a:t>
            </a:r>
          </a:p>
          <a:p>
            <a:pPr marL="514350" indent="-514350">
              <a:buAutoNum type="arabicPeriod"/>
            </a:pPr>
            <a:r>
              <a:rPr lang="en-US" dirty="0" smtClean="0">
                <a:solidFill>
                  <a:srgbClr val="0070C0"/>
                </a:solidFill>
              </a:rPr>
              <a:t>Worker nodes communicates with EKS Control Plane, formed by EKS cluster, through the Network Load Balancer.</a:t>
            </a:r>
          </a:p>
          <a:p>
            <a:pPr marL="514350" indent="-514350">
              <a:buAutoNum type="arabicPeriod"/>
            </a:pPr>
            <a:r>
              <a:rPr lang="en-US" dirty="0" smtClean="0">
                <a:solidFill>
                  <a:srgbClr val="0070C0"/>
                </a:solidFill>
              </a:rPr>
              <a:t>EKS Control Plane, communicates with the Worker nodes through ENI.</a:t>
            </a:r>
          </a:p>
          <a:p>
            <a:pPr marL="514350" indent="-514350">
              <a:buAutoNum type="arabicPeriod"/>
            </a:pPr>
            <a:r>
              <a:rPr lang="en-US" dirty="0" smtClean="0">
                <a:solidFill>
                  <a:srgbClr val="0070C0"/>
                </a:solidFill>
              </a:rPr>
              <a:t> </a:t>
            </a:r>
            <a:r>
              <a:rPr lang="en-US" dirty="0" err="1" smtClean="0">
                <a:solidFill>
                  <a:srgbClr val="0070C0"/>
                </a:solidFill>
              </a:rPr>
              <a:t>Kubectl</a:t>
            </a:r>
            <a:r>
              <a:rPr lang="en-US" dirty="0" smtClean="0">
                <a:solidFill>
                  <a:srgbClr val="0070C0"/>
                </a:solidFill>
              </a:rPr>
              <a:t> CLI provides CLI access to EKS Control Plane, in-turn even controls the Worker nodes.</a:t>
            </a:r>
          </a:p>
          <a:p>
            <a:pPr marL="514350" indent="-514350">
              <a:buAutoNum type="arabicPeriod"/>
            </a:pPr>
            <a:r>
              <a:rPr lang="en-US" dirty="0" smtClean="0">
                <a:solidFill>
                  <a:srgbClr val="0070C0"/>
                </a:solidFill>
              </a:rPr>
              <a:t>Worker nodes are configured with a </a:t>
            </a:r>
            <a:r>
              <a:rPr lang="en-US" dirty="0" err="1" smtClean="0">
                <a:solidFill>
                  <a:srgbClr val="0070C0"/>
                </a:solidFill>
              </a:rPr>
              <a:t>Autoscaling</a:t>
            </a:r>
            <a:r>
              <a:rPr lang="en-US" dirty="0" smtClean="0">
                <a:solidFill>
                  <a:srgbClr val="0070C0"/>
                </a:solidFill>
              </a:rPr>
              <a:t> group.</a:t>
            </a:r>
          </a:p>
          <a:p>
            <a:pPr marL="514350" indent="-514350">
              <a:buAutoNum type="arabicPeriod"/>
            </a:pPr>
            <a:endParaRPr lang="en-US" dirty="0">
              <a:solidFill>
                <a:srgbClr val="0070C0"/>
              </a:solidFill>
            </a:endParaRPr>
          </a:p>
        </p:txBody>
      </p:sp>
    </p:spTree>
    <p:extLst>
      <p:ext uri="{BB962C8B-B14F-4D97-AF65-F5344CB8AC3E}">
        <p14:creationId xmlns:p14="http://schemas.microsoft.com/office/powerpoint/2010/main" val="2080869885"/>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0000"/>
                </a:solidFill>
              </a:rPr>
              <a:t>Review the Worker nodes details:</a:t>
            </a:r>
            <a:endParaRPr lang="en-US" dirty="0">
              <a:solidFill>
                <a:srgbClr val="FF0000"/>
              </a:solidFill>
            </a:endParaRPr>
          </a:p>
        </p:txBody>
      </p:sp>
      <p:pic>
        <p:nvPicPr>
          <p:cNvPr id="4" name="Content Placeholder 3"/>
          <p:cNvPicPr>
            <a:picLocks noGrp="1" noChangeAspect="1"/>
          </p:cNvPicPr>
          <p:nvPr>
            <p:ph idx="1"/>
          </p:nvPr>
        </p:nvPicPr>
        <p:blipFill>
          <a:blip r:embed="rId2"/>
          <a:stretch>
            <a:fillRect/>
          </a:stretch>
        </p:blipFill>
        <p:spPr>
          <a:xfrm>
            <a:off x="5217496" y="1825625"/>
            <a:ext cx="1757007" cy="4351338"/>
          </a:xfrm>
          <a:prstGeom prst="rect">
            <a:avLst/>
          </a:prstGeom>
        </p:spPr>
      </p:pic>
    </p:spTree>
    <p:extLst>
      <p:ext uri="{BB962C8B-B14F-4D97-AF65-F5344CB8AC3E}">
        <p14:creationId xmlns:p14="http://schemas.microsoft.com/office/powerpoint/2010/main" val="2562634217"/>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0000"/>
                </a:solidFill>
              </a:rPr>
              <a:t>Worker nodes create is in progress:</a:t>
            </a:r>
            <a:endParaRPr lang="en-US" dirty="0">
              <a:solidFill>
                <a:srgbClr val="FF0000"/>
              </a:solidFill>
            </a:endParaRPr>
          </a:p>
        </p:txBody>
      </p:sp>
      <p:pic>
        <p:nvPicPr>
          <p:cNvPr id="4" name="Content Placeholder 3"/>
          <p:cNvPicPr>
            <a:picLocks noGrp="1" noChangeAspect="1"/>
          </p:cNvPicPr>
          <p:nvPr>
            <p:ph idx="1"/>
          </p:nvPr>
        </p:nvPicPr>
        <p:blipFill>
          <a:blip r:embed="rId2"/>
          <a:stretch>
            <a:fillRect/>
          </a:stretch>
        </p:blipFill>
        <p:spPr>
          <a:xfrm>
            <a:off x="4945550" y="1825625"/>
            <a:ext cx="2300900" cy="4351338"/>
          </a:xfrm>
          <a:prstGeom prst="rect">
            <a:avLst/>
          </a:prstGeom>
        </p:spPr>
      </p:pic>
    </p:spTree>
    <p:extLst>
      <p:ext uri="{BB962C8B-B14F-4D97-AF65-F5344CB8AC3E}">
        <p14:creationId xmlns:p14="http://schemas.microsoft.com/office/powerpoint/2010/main" val="2808126309"/>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0000"/>
                </a:solidFill>
              </a:rPr>
              <a:t>Worker nodes created:</a:t>
            </a:r>
            <a:endParaRPr lang="en-US" dirty="0">
              <a:solidFill>
                <a:srgbClr val="FF0000"/>
              </a:solidFill>
            </a:endParaRPr>
          </a:p>
        </p:txBody>
      </p:sp>
      <p:pic>
        <p:nvPicPr>
          <p:cNvPr id="4" name="Content Placeholder 3"/>
          <p:cNvPicPr>
            <a:picLocks noGrp="1" noChangeAspect="1"/>
          </p:cNvPicPr>
          <p:nvPr>
            <p:ph idx="1"/>
          </p:nvPr>
        </p:nvPicPr>
        <p:blipFill>
          <a:blip r:embed="rId2"/>
          <a:stretch>
            <a:fillRect/>
          </a:stretch>
        </p:blipFill>
        <p:spPr>
          <a:xfrm>
            <a:off x="4945550" y="1825625"/>
            <a:ext cx="2300900" cy="4351338"/>
          </a:xfrm>
          <a:prstGeom prst="rect">
            <a:avLst/>
          </a:prstGeom>
        </p:spPr>
      </p:pic>
    </p:spTree>
    <p:extLst>
      <p:ext uri="{BB962C8B-B14F-4D97-AF65-F5344CB8AC3E}">
        <p14:creationId xmlns:p14="http://schemas.microsoft.com/office/powerpoint/2010/main" val="1716261358"/>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solidFill>
                  <a:srgbClr val="FF0000"/>
                </a:solidFill>
              </a:rPr>
              <a:t>CloudFormation</a:t>
            </a:r>
            <a:r>
              <a:rPr lang="en-US" dirty="0" smtClean="0">
                <a:solidFill>
                  <a:srgbClr val="FF0000"/>
                </a:solidFill>
              </a:rPr>
              <a:t> stacks created for both VPC and for the Worker nodes:</a:t>
            </a:r>
            <a:endParaRPr lang="en-US" dirty="0">
              <a:solidFill>
                <a:srgbClr val="FF0000"/>
              </a:solidFill>
            </a:endParaRPr>
          </a:p>
        </p:txBody>
      </p:sp>
      <p:pic>
        <p:nvPicPr>
          <p:cNvPr id="4" name="Content Placeholder 3"/>
          <p:cNvPicPr>
            <a:picLocks noGrp="1" noChangeAspect="1"/>
          </p:cNvPicPr>
          <p:nvPr>
            <p:ph idx="1"/>
          </p:nvPr>
        </p:nvPicPr>
        <p:blipFill>
          <a:blip r:embed="rId2"/>
          <a:stretch>
            <a:fillRect/>
          </a:stretch>
        </p:blipFill>
        <p:spPr>
          <a:xfrm>
            <a:off x="838200" y="2258142"/>
            <a:ext cx="10515600" cy="3486304"/>
          </a:xfrm>
          <a:prstGeom prst="rect">
            <a:avLst/>
          </a:prstGeom>
        </p:spPr>
      </p:pic>
    </p:spTree>
    <p:extLst>
      <p:ext uri="{BB962C8B-B14F-4D97-AF65-F5344CB8AC3E}">
        <p14:creationId xmlns:p14="http://schemas.microsoft.com/office/powerpoint/2010/main" val="2911329284"/>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400" dirty="0" smtClean="0">
                <a:solidFill>
                  <a:srgbClr val="FF0000"/>
                </a:solidFill>
              </a:rPr>
              <a:t>Check for the created nodes through the </a:t>
            </a:r>
            <a:r>
              <a:rPr lang="en-US" sz="2400" dirty="0" err="1" smtClean="0">
                <a:solidFill>
                  <a:srgbClr val="FF0000"/>
                </a:solidFill>
              </a:rPr>
              <a:t>Kubectl</a:t>
            </a:r>
            <a:r>
              <a:rPr lang="en-US" sz="2400" dirty="0" smtClean="0">
                <a:solidFill>
                  <a:srgbClr val="FF0000"/>
                </a:solidFill>
              </a:rPr>
              <a:t>:</a:t>
            </a:r>
            <a:br>
              <a:rPr lang="en-US" sz="2400" dirty="0" smtClean="0">
                <a:solidFill>
                  <a:srgbClr val="FF0000"/>
                </a:solidFill>
              </a:rPr>
            </a:br>
            <a:r>
              <a:rPr lang="en-US" sz="2400" dirty="0" smtClean="0">
                <a:solidFill>
                  <a:srgbClr val="FF0000"/>
                </a:solidFill>
              </a:rPr>
              <a:t>Command: </a:t>
            </a:r>
            <a:r>
              <a:rPr lang="en-US" sz="2400" dirty="0" err="1" smtClean="0"/>
              <a:t>kubectl</a:t>
            </a:r>
            <a:r>
              <a:rPr lang="en-US" sz="2400" dirty="0" smtClean="0"/>
              <a:t> get nodes</a:t>
            </a:r>
            <a:br>
              <a:rPr lang="en-US" sz="2400" dirty="0" smtClean="0"/>
            </a:br>
            <a:r>
              <a:rPr lang="en-US" sz="2400" dirty="0" smtClean="0">
                <a:solidFill>
                  <a:srgbClr val="0070C0"/>
                </a:solidFill>
              </a:rPr>
              <a:t>No nodes found, because we need to map the Worker nodes with the EKS Cluster.</a:t>
            </a:r>
            <a:endParaRPr lang="en-US" sz="2400" dirty="0">
              <a:solidFill>
                <a:srgbClr val="0070C0"/>
              </a:solidFill>
            </a:endParaRPr>
          </a:p>
        </p:txBody>
      </p:sp>
      <p:pic>
        <p:nvPicPr>
          <p:cNvPr id="4" name="Content Placeholder 3"/>
          <p:cNvPicPr>
            <a:picLocks noGrp="1" noChangeAspect="1"/>
          </p:cNvPicPr>
          <p:nvPr>
            <p:ph idx="1"/>
          </p:nvPr>
        </p:nvPicPr>
        <p:blipFill>
          <a:blip r:embed="rId2"/>
          <a:stretch>
            <a:fillRect/>
          </a:stretch>
        </p:blipFill>
        <p:spPr>
          <a:xfrm>
            <a:off x="3043237" y="3586956"/>
            <a:ext cx="6105525" cy="828675"/>
          </a:xfrm>
          <a:prstGeom prst="rect">
            <a:avLst/>
          </a:prstGeom>
        </p:spPr>
      </p:pic>
    </p:spTree>
    <p:extLst>
      <p:ext uri="{BB962C8B-B14F-4D97-AF65-F5344CB8AC3E}">
        <p14:creationId xmlns:p14="http://schemas.microsoft.com/office/powerpoint/2010/main" val="1994343185"/>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solidFill>
                  <a:srgbClr val="FF0000"/>
                </a:solidFill>
              </a:rPr>
              <a:t>Worker nodes – ‘Outputs’ tab view:</a:t>
            </a:r>
            <a:endParaRPr lang="en-US" sz="3600" dirty="0">
              <a:solidFill>
                <a:srgbClr val="FF0000"/>
              </a:solidFill>
            </a:endParaRPr>
          </a:p>
        </p:txBody>
      </p:sp>
      <p:pic>
        <p:nvPicPr>
          <p:cNvPr id="4" name="Content Placeholder 3"/>
          <p:cNvPicPr>
            <a:picLocks noGrp="1" noChangeAspect="1"/>
          </p:cNvPicPr>
          <p:nvPr>
            <p:ph idx="1"/>
          </p:nvPr>
        </p:nvPicPr>
        <p:blipFill>
          <a:blip r:embed="rId2"/>
          <a:stretch>
            <a:fillRect/>
          </a:stretch>
        </p:blipFill>
        <p:spPr>
          <a:xfrm>
            <a:off x="1469841" y="1825625"/>
            <a:ext cx="9252318" cy="4351338"/>
          </a:xfrm>
          <a:prstGeom prst="rect">
            <a:avLst/>
          </a:prstGeom>
        </p:spPr>
      </p:pic>
    </p:spTree>
    <p:extLst>
      <p:ext uri="{BB962C8B-B14F-4D97-AF65-F5344CB8AC3E}">
        <p14:creationId xmlns:p14="http://schemas.microsoft.com/office/powerpoint/2010/main" val="2503556805"/>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0000"/>
                </a:solidFill>
              </a:rPr>
              <a:t>Auto Scaling group created for the Worker nodes:</a:t>
            </a:r>
            <a:endParaRPr lang="en-US" dirty="0">
              <a:solidFill>
                <a:srgbClr val="FF0000"/>
              </a:solidFill>
            </a:endParaRPr>
          </a:p>
        </p:txBody>
      </p:sp>
      <p:pic>
        <p:nvPicPr>
          <p:cNvPr id="4" name="Content Placeholder 3"/>
          <p:cNvPicPr>
            <a:picLocks noGrp="1" noChangeAspect="1"/>
          </p:cNvPicPr>
          <p:nvPr>
            <p:ph idx="1"/>
          </p:nvPr>
        </p:nvPicPr>
        <p:blipFill>
          <a:blip r:embed="rId2"/>
          <a:stretch>
            <a:fillRect/>
          </a:stretch>
        </p:blipFill>
        <p:spPr>
          <a:xfrm>
            <a:off x="1599283" y="1825625"/>
            <a:ext cx="8993433" cy="4351338"/>
          </a:xfrm>
          <a:prstGeom prst="rect">
            <a:avLst/>
          </a:prstGeom>
        </p:spPr>
      </p:pic>
    </p:spTree>
    <p:extLst>
      <p:ext uri="{BB962C8B-B14F-4D97-AF65-F5344CB8AC3E}">
        <p14:creationId xmlns:p14="http://schemas.microsoft.com/office/powerpoint/2010/main" val="389238334"/>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400" dirty="0" smtClean="0">
                <a:solidFill>
                  <a:srgbClr val="FF0000"/>
                </a:solidFill>
              </a:rPr>
              <a:t># Map </a:t>
            </a:r>
            <a:r>
              <a:rPr lang="en-US" sz="2400" dirty="0">
                <a:solidFill>
                  <a:srgbClr val="FF0000"/>
                </a:solidFill>
              </a:rPr>
              <a:t>W</a:t>
            </a:r>
            <a:r>
              <a:rPr lang="en-US" sz="2400" dirty="0" smtClean="0">
                <a:solidFill>
                  <a:srgbClr val="FF0000"/>
                </a:solidFill>
              </a:rPr>
              <a:t>orker nodes with </a:t>
            </a:r>
            <a:r>
              <a:rPr lang="en-US" sz="2400" dirty="0" err="1" smtClean="0">
                <a:solidFill>
                  <a:srgbClr val="FF0000"/>
                </a:solidFill>
              </a:rPr>
              <a:t>Ekscluster</a:t>
            </a:r>
            <a:r>
              <a:rPr lang="en-US" sz="2400" dirty="0" smtClean="0">
                <a:solidFill>
                  <a:srgbClr val="FF0000"/>
                </a:solidFill>
              </a:rPr>
              <a:t>, by giving the ARN of the worker nodes as below in the </a:t>
            </a:r>
            <a:r>
              <a:rPr lang="en-US" sz="2400" dirty="0" err="1" smtClean="0">
                <a:solidFill>
                  <a:srgbClr val="FF0000"/>
                </a:solidFill>
              </a:rPr>
              <a:t>configmap</a:t>
            </a:r>
            <a:r>
              <a:rPr lang="en-US" sz="2400" dirty="0" smtClean="0">
                <a:solidFill>
                  <a:srgbClr val="FF0000"/>
                </a:solidFill>
              </a:rPr>
              <a:t> file: </a:t>
            </a:r>
            <a:br>
              <a:rPr lang="en-US" sz="2400" dirty="0" smtClean="0">
                <a:solidFill>
                  <a:srgbClr val="FF0000"/>
                </a:solidFill>
              </a:rPr>
            </a:br>
            <a:r>
              <a:rPr lang="en-US" sz="2400" dirty="0" smtClean="0">
                <a:solidFill>
                  <a:srgbClr val="FF0000"/>
                </a:solidFill>
              </a:rPr>
              <a:t>(Scripts are in my </a:t>
            </a:r>
            <a:r>
              <a:rPr lang="en-US" sz="2400" dirty="0" err="1" smtClean="0">
                <a:solidFill>
                  <a:srgbClr val="FF0000"/>
                </a:solidFill>
              </a:rPr>
              <a:t>GitHub</a:t>
            </a:r>
            <a:r>
              <a:rPr lang="en-US" sz="2400" dirty="0">
                <a:solidFill>
                  <a:srgbClr val="FF0000"/>
                </a:solidFill>
              </a:rPr>
              <a:t> repository </a:t>
            </a:r>
            <a:r>
              <a:rPr lang="en-US" sz="2400" dirty="0">
                <a:solidFill>
                  <a:srgbClr val="FF0000"/>
                </a:solidFill>
                <a:hlinkClick r:id="rId2"/>
              </a:rPr>
              <a:t>https://</a:t>
            </a:r>
            <a:r>
              <a:rPr lang="en-US" sz="2400" dirty="0" smtClean="0">
                <a:solidFill>
                  <a:srgbClr val="FF0000"/>
                </a:solidFill>
                <a:hlinkClick r:id="rId2"/>
              </a:rPr>
              <a:t>github.com/subbugh/aws-eks</a:t>
            </a:r>
            <a:r>
              <a:rPr lang="en-US" sz="2400" dirty="0" smtClean="0">
                <a:solidFill>
                  <a:srgbClr val="FF0000"/>
                </a:solidFill>
              </a:rPr>
              <a:t> )</a:t>
            </a:r>
            <a:endParaRPr lang="en-US" sz="2400" dirty="0">
              <a:solidFill>
                <a:srgbClr val="FF0000"/>
              </a:solidFill>
            </a:endParaRPr>
          </a:p>
        </p:txBody>
      </p:sp>
      <p:pic>
        <p:nvPicPr>
          <p:cNvPr id="4" name="Content Placeholder 3"/>
          <p:cNvPicPr>
            <a:picLocks noGrp="1" noChangeAspect="1"/>
          </p:cNvPicPr>
          <p:nvPr>
            <p:ph idx="1"/>
          </p:nvPr>
        </p:nvPicPr>
        <p:blipFill>
          <a:blip r:embed="rId3"/>
          <a:stretch>
            <a:fillRect/>
          </a:stretch>
        </p:blipFill>
        <p:spPr>
          <a:xfrm>
            <a:off x="838200" y="2144682"/>
            <a:ext cx="10515600" cy="3713223"/>
          </a:xfrm>
          <a:prstGeom prst="rect">
            <a:avLst/>
          </a:prstGeom>
        </p:spPr>
      </p:pic>
    </p:spTree>
    <p:extLst>
      <p:ext uri="{BB962C8B-B14F-4D97-AF65-F5344CB8AC3E}">
        <p14:creationId xmlns:p14="http://schemas.microsoft.com/office/powerpoint/2010/main" val="2049053820"/>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smtClean="0">
                <a:solidFill>
                  <a:srgbClr val="FF0000"/>
                </a:solidFill>
              </a:rPr>
              <a:t>Map the Worker nodes, with the EKS Cluster:</a:t>
            </a:r>
            <a:r>
              <a:rPr lang="en-US" sz="2800" dirty="0" smtClean="0"/>
              <a:t/>
            </a:r>
            <a:br>
              <a:rPr lang="en-US" sz="2800" dirty="0" smtClean="0"/>
            </a:br>
            <a:r>
              <a:rPr lang="en-US" sz="2800" dirty="0">
                <a:solidFill>
                  <a:srgbClr val="FF0000"/>
                </a:solidFill>
              </a:rPr>
              <a:t>Command: </a:t>
            </a:r>
            <a:r>
              <a:rPr lang="en-US" sz="2800" dirty="0" err="1" smtClean="0"/>
              <a:t>kubectl</a:t>
            </a:r>
            <a:r>
              <a:rPr lang="en-US" sz="2800" dirty="0" smtClean="0"/>
              <a:t> </a:t>
            </a:r>
            <a:r>
              <a:rPr lang="en-US" sz="2800" dirty="0"/>
              <a:t>apply -f </a:t>
            </a:r>
            <a:r>
              <a:rPr lang="en-US" sz="2800" dirty="0" err="1" smtClean="0"/>
              <a:t>wnode-ekscluster-configmap.yaml</a:t>
            </a:r>
            <a:r>
              <a:rPr lang="en-US" sz="2800" dirty="0" smtClean="0"/>
              <a:t/>
            </a:r>
            <a:br>
              <a:rPr lang="en-US" sz="2800" dirty="0" smtClean="0"/>
            </a:br>
            <a:r>
              <a:rPr lang="en-US" sz="2800" dirty="0">
                <a:solidFill>
                  <a:srgbClr val="FF0000"/>
                </a:solidFill>
              </a:rPr>
              <a:t>Command: </a:t>
            </a:r>
            <a:r>
              <a:rPr lang="en-US" sz="2800" dirty="0" err="1" smtClean="0"/>
              <a:t>kubectl</a:t>
            </a:r>
            <a:r>
              <a:rPr lang="en-US" sz="2800" dirty="0" smtClean="0"/>
              <a:t> get nodes</a:t>
            </a:r>
            <a:endParaRPr lang="en-US" sz="2800" dirty="0"/>
          </a:p>
        </p:txBody>
      </p:sp>
      <p:pic>
        <p:nvPicPr>
          <p:cNvPr id="4" name="Content Placeholder 3"/>
          <p:cNvPicPr>
            <a:picLocks noGrp="1" noChangeAspect="1"/>
          </p:cNvPicPr>
          <p:nvPr>
            <p:ph idx="1"/>
          </p:nvPr>
        </p:nvPicPr>
        <p:blipFill>
          <a:blip r:embed="rId2"/>
          <a:stretch>
            <a:fillRect/>
          </a:stretch>
        </p:blipFill>
        <p:spPr>
          <a:xfrm>
            <a:off x="838200" y="2602894"/>
            <a:ext cx="10515600" cy="2796800"/>
          </a:xfrm>
          <a:prstGeom prst="rect">
            <a:avLst/>
          </a:prstGeom>
        </p:spPr>
      </p:pic>
    </p:spTree>
    <p:extLst>
      <p:ext uri="{BB962C8B-B14F-4D97-AF65-F5344CB8AC3E}">
        <p14:creationId xmlns:p14="http://schemas.microsoft.com/office/powerpoint/2010/main" val="3148440686"/>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0000"/>
                </a:solidFill>
              </a:rPr>
              <a:t>The EC’s created as a part of Worker Nodes as per the </a:t>
            </a:r>
            <a:r>
              <a:rPr lang="en-US" dirty="0" err="1" smtClean="0">
                <a:solidFill>
                  <a:srgbClr val="FF0000"/>
                </a:solidFill>
              </a:rPr>
              <a:t>Config</a:t>
            </a:r>
            <a:r>
              <a:rPr lang="en-US" dirty="0" smtClean="0">
                <a:solidFill>
                  <a:srgbClr val="FF0000"/>
                </a:solidFill>
              </a:rPr>
              <a:t> defined in the </a:t>
            </a:r>
            <a:r>
              <a:rPr lang="en-US" dirty="0" err="1" smtClean="0">
                <a:solidFill>
                  <a:srgbClr val="FF0000"/>
                </a:solidFill>
              </a:rPr>
              <a:t>yaml</a:t>
            </a:r>
            <a:r>
              <a:rPr lang="en-US" dirty="0" smtClean="0">
                <a:solidFill>
                  <a:srgbClr val="FF0000"/>
                </a:solidFill>
              </a:rPr>
              <a:t> file:</a:t>
            </a:r>
            <a:endParaRPr lang="en-US" dirty="0">
              <a:solidFill>
                <a:srgbClr val="FF0000"/>
              </a:solidFill>
            </a:endParaRPr>
          </a:p>
        </p:txBody>
      </p:sp>
      <p:pic>
        <p:nvPicPr>
          <p:cNvPr id="4" name="Content Placeholder 3"/>
          <p:cNvPicPr>
            <a:picLocks noGrp="1" noChangeAspect="1"/>
          </p:cNvPicPr>
          <p:nvPr>
            <p:ph idx="1"/>
          </p:nvPr>
        </p:nvPicPr>
        <p:blipFill>
          <a:blip r:embed="rId2"/>
          <a:stretch>
            <a:fillRect/>
          </a:stretch>
        </p:blipFill>
        <p:spPr>
          <a:xfrm>
            <a:off x="839738" y="1825625"/>
            <a:ext cx="10512524" cy="4351338"/>
          </a:xfrm>
          <a:prstGeom prst="rect">
            <a:avLst/>
          </a:prstGeom>
        </p:spPr>
      </p:pic>
    </p:spTree>
    <p:extLst>
      <p:ext uri="{BB962C8B-B14F-4D97-AF65-F5344CB8AC3E}">
        <p14:creationId xmlns:p14="http://schemas.microsoft.com/office/powerpoint/2010/main" val="137581442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00"/>
                </a:solidFill>
              </a:rPr>
              <a:t>Details of the Case </a:t>
            </a:r>
            <a:r>
              <a:rPr lang="en-US" dirty="0" smtClean="0">
                <a:solidFill>
                  <a:srgbClr val="FF0000"/>
                </a:solidFill>
              </a:rPr>
              <a:t>Study/ POC:</a:t>
            </a:r>
            <a:endParaRPr lang="en-US" dirty="0"/>
          </a:p>
        </p:txBody>
      </p:sp>
      <p:sp>
        <p:nvSpPr>
          <p:cNvPr id="3" name="Content Placeholder 2"/>
          <p:cNvSpPr>
            <a:spLocks noGrp="1"/>
          </p:cNvSpPr>
          <p:nvPr>
            <p:ph idx="1"/>
          </p:nvPr>
        </p:nvSpPr>
        <p:spPr/>
        <p:txBody>
          <a:bodyPr/>
          <a:lstStyle/>
          <a:p>
            <a:r>
              <a:rPr lang="en-US" dirty="0" smtClean="0">
                <a:solidFill>
                  <a:srgbClr val="0070C0"/>
                </a:solidFill>
              </a:rPr>
              <a:t>Deploying an </a:t>
            </a:r>
            <a:r>
              <a:rPr lang="en-US" dirty="0" err="1" smtClean="0">
                <a:solidFill>
                  <a:srgbClr val="0070C0"/>
                </a:solidFill>
              </a:rPr>
              <a:t>nginx</a:t>
            </a:r>
            <a:r>
              <a:rPr lang="en-US" dirty="0" smtClean="0">
                <a:solidFill>
                  <a:srgbClr val="0070C0"/>
                </a:solidFill>
              </a:rPr>
              <a:t> sample application on the Amazon EKS Cluster. </a:t>
            </a:r>
          </a:p>
          <a:p>
            <a:r>
              <a:rPr lang="en-US" dirty="0" smtClean="0">
                <a:solidFill>
                  <a:srgbClr val="0070C0"/>
                </a:solidFill>
              </a:rPr>
              <a:t>There will an EKS cluster created on the AWS with the Worker nodes connected, which are configured with Auto scaling.</a:t>
            </a:r>
          </a:p>
        </p:txBody>
      </p:sp>
    </p:spTree>
    <p:extLst>
      <p:ext uri="{BB962C8B-B14F-4D97-AF65-F5344CB8AC3E}">
        <p14:creationId xmlns:p14="http://schemas.microsoft.com/office/powerpoint/2010/main" val="1318001954"/>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smtClean="0">
                <a:solidFill>
                  <a:srgbClr val="FF0000"/>
                </a:solidFill>
              </a:rPr>
              <a:t># </a:t>
            </a:r>
            <a:r>
              <a:rPr lang="fr-FR" dirty="0" err="1" smtClean="0">
                <a:solidFill>
                  <a:srgbClr val="FF0000"/>
                </a:solidFill>
              </a:rPr>
              <a:t>Deploy</a:t>
            </a:r>
            <a:r>
              <a:rPr lang="fr-FR" dirty="0" smtClean="0">
                <a:solidFill>
                  <a:srgbClr val="FF0000"/>
                </a:solidFill>
              </a:rPr>
              <a:t> </a:t>
            </a:r>
            <a:r>
              <a:rPr lang="fr-FR" dirty="0">
                <a:solidFill>
                  <a:srgbClr val="FF0000"/>
                </a:solidFill>
              </a:rPr>
              <a:t>a </a:t>
            </a:r>
            <a:r>
              <a:rPr lang="fr-FR" dirty="0" err="1">
                <a:solidFill>
                  <a:srgbClr val="FF0000"/>
                </a:solidFill>
              </a:rPr>
              <a:t>s</a:t>
            </a:r>
            <a:r>
              <a:rPr lang="fr-FR" dirty="0" err="1" smtClean="0">
                <a:solidFill>
                  <a:srgbClr val="FF0000"/>
                </a:solidFill>
              </a:rPr>
              <a:t>ample</a:t>
            </a:r>
            <a:r>
              <a:rPr lang="fr-FR" dirty="0" smtClean="0">
                <a:solidFill>
                  <a:srgbClr val="FF0000"/>
                </a:solidFill>
              </a:rPr>
              <a:t> </a:t>
            </a:r>
            <a:r>
              <a:rPr lang="fr-FR" dirty="0" err="1" smtClean="0">
                <a:solidFill>
                  <a:srgbClr val="FF0000"/>
                </a:solidFill>
              </a:rPr>
              <a:t>nginx</a:t>
            </a:r>
            <a:r>
              <a:rPr lang="fr-FR" dirty="0" smtClean="0">
                <a:solidFill>
                  <a:srgbClr val="FF0000"/>
                </a:solidFill>
              </a:rPr>
              <a:t> application:</a:t>
            </a:r>
            <a:endParaRPr lang="en-US" dirty="0">
              <a:solidFill>
                <a:srgbClr val="FF0000"/>
              </a:solidFill>
            </a:endParaRPr>
          </a:p>
        </p:txBody>
      </p:sp>
      <p:pic>
        <p:nvPicPr>
          <p:cNvPr id="4" name="Content Placeholder 3"/>
          <p:cNvPicPr>
            <a:picLocks noGrp="1" noChangeAspect="1"/>
          </p:cNvPicPr>
          <p:nvPr>
            <p:ph idx="1"/>
          </p:nvPr>
        </p:nvPicPr>
        <p:blipFill>
          <a:blip r:embed="rId2"/>
          <a:stretch>
            <a:fillRect/>
          </a:stretch>
        </p:blipFill>
        <p:spPr>
          <a:xfrm>
            <a:off x="2090737" y="3610769"/>
            <a:ext cx="8010525" cy="781050"/>
          </a:xfrm>
          <a:prstGeom prst="rect">
            <a:avLst/>
          </a:prstGeom>
        </p:spPr>
      </p:pic>
    </p:spTree>
    <p:extLst>
      <p:ext uri="{BB962C8B-B14F-4D97-AF65-F5344CB8AC3E}">
        <p14:creationId xmlns:p14="http://schemas.microsoft.com/office/powerpoint/2010/main" val="1038006554"/>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0000"/>
                </a:solidFill>
              </a:rPr>
              <a:t>Create a sample application: Use the sample </a:t>
            </a:r>
            <a:r>
              <a:rPr lang="en-US" dirty="0" err="1" smtClean="0">
                <a:solidFill>
                  <a:srgbClr val="FF0000"/>
                </a:solidFill>
              </a:rPr>
              <a:t>yaml</a:t>
            </a:r>
            <a:r>
              <a:rPr lang="en-US" dirty="0" smtClean="0">
                <a:solidFill>
                  <a:srgbClr val="FF0000"/>
                </a:solidFill>
              </a:rPr>
              <a:t> deployment file from the </a:t>
            </a:r>
            <a:r>
              <a:rPr lang="en-US" dirty="0" err="1" smtClean="0">
                <a:solidFill>
                  <a:srgbClr val="FF0000"/>
                </a:solidFill>
              </a:rPr>
              <a:t>github</a:t>
            </a:r>
            <a:r>
              <a:rPr lang="en-US" dirty="0" smtClean="0">
                <a:solidFill>
                  <a:srgbClr val="FF0000"/>
                </a:solidFill>
              </a:rPr>
              <a:t>.</a:t>
            </a:r>
            <a:endParaRPr lang="en-US" dirty="0">
              <a:solidFill>
                <a:srgbClr val="FF0000"/>
              </a:solidFill>
            </a:endParaRPr>
          </a:p>
        </p:txBody>
      </p:sp>
      <p:pic>
        <p:nvPicPr>
          <p:cNvPr id="4" name="Content Placeholder 3"/>
          <p:cNvPicPr>
            <a:picLocks noGrp="1" noChangeAspect="1"/>
          </p:cNvPicPr>
          <p:nvPr>
            <p:ph idx="1"/>
          </p:nvPr>
        </p:nvPicPr>
        <p:blipFill>
          <a:blip r:embed="rId2"/>
          <a:stretch>
            <a:fillRect/>
          </a:stretch>
        </p:blipFill>
        <p:spPr>
          <a:xfrm>
            <a:off x="2176462" y="3253581"/>
            <a:ext cx="7839075" cy="1495425"/>
          </a:xfrm>
          <a:prstGeom prst="rect">
            <a:avLst/>
          </a:prstGeom>
        </p:spPr>
      </p:pic>
    </p:spTree>
    <p:extLst>
      <p:ext uri="{BB962C8B-B14F-4D97-AF65-F5344CB8AC3E}">
        <p14:creationId xmlns:p14="http://schemas.microsoft.com/office/powerpoint/2010/main" val="289659116"/>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0000"/>
                </a:solidFill>
              </a:rPr>
              <a:t>Check for the POD’s created:</a:t>
            </a:r>
            <a:r>
              <a:rPr lang="en-US" dirty="0" smtClean="0"/>
              <a:t/>
            </a:r>
            <a:br>
              <a:rPr lang="en-US" dirty="0" smtClean="0"/>
            </a:br>
            <a:r>
              <a:rPr lang="en-US" dirty="0">
                <a:solidFill>
                  <a:srgbClr val="FF0000"/>
                </a:solidFill>
              </a:rPr>
              <a:t>Command: </a:t>
            </a:r>
            <a:r>
              <a:rPr lang="en-US" dirty="0" err="1" smtClean="0"/>
              <a:t>kubectl</a:t>
            </a:r>
            <a:r>
              <a:rPr lang="en-US" dirty="0" smtClean="0"/>
              <a:t> </a:t>
            </a:r>
            <a:r>
              <a:rPr lang="en-US" dirty="0"/>
              <a:t>get all -n my-namespace</a:t>
            </a:r>
          </a:p>
        </p:txBody>
      </p:sp>
      <p:pic>
        <p:nvPicPr>
          <p:cNvPr id="4" name="Content Placeholder 3"/>
          <p:cNvPicPr>
            <a:picLocks noGrp="1" noChangeAspect="1"/>
          </p:cNvPicPr>
          <p:nvPr>
            <p:ph idx="1"/>
          </p:nvPr>
        </p:nvPicPr>
        <p:blipFill>
          <a:blip r:embed="rId2"/>
          <a:stretch>
            <a:fillRect/>
          </a:stretch>
        </p:blipFill>
        <p:spPr>
          <a:xfrm>
            <a:off x="838200" y="2183841"/>
            <a:ext cx="10515600" cy="3634905"/>
          </a:xfrm>
          <a:prstGeom prst="rect">
            <a:avLst/>
          </a:prstGeom>
        </p:spPr>
      </p:pic>
    </p:spTree>
    <p:extLst>
      <p:ext uri="{BB962C8B-B14F-4D97-AF65-F5344CB8AC3E}">
        <p14:creationId xmlns:p14="http://schemas.microsoft.com/office/powerpoint/2010/main" val="1331454816"/>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600" dirty="0">
                <a:solidFill>
                  <a:srgbClr val="FF0000"/>
                </a:solidFill>
              </a:rPr>
              <a:t>View the details of the deployed service:</a:t>
            </a:r>
            <a:r>
              <a:rPr lang="en-US" sz="3600" dirty="0"/>
              <a:t/>
            </a:r>
            <a:br>
              <a:rPr lang="en-US" sz="3600" dirty="0"/>
            </a:br>
            <a:r>
              <a:rPr lang="en-US" sz="3600" dirty="0">
                <a:solidFill>
                  <a:srgbClr val="FF0000"/>
                </a:solidFill>
              </a:rPr>
              <a:t>Command: </a:t>
            </a:r>
            <a:r>
              <a:rPr lang="en-US" sz="3600" dirty="0" err="1" smtClean="0"/>
              <a:t>kubectl</a:t>
            </a:r>
            <a:r>
              <a:rPr lang="en-US" sz="3600" dirty="0" smtClean="0"/>
              <a:t> </a:t>
            </a:r>
            <a:r>
              <a:rPr lang="en-US" sz="3600" dirty="0"/>
              <a:t>-n </a:t>
            </a:r>
            <a:r>
              <a:rPr lang="en-US" sz="3600" dirty="0" smtClean="0"/>
              <a:t>my-namespace </a:t>
            </a:r>
            <a:r>
              <a:rPr lang="en-US" sz="3600" dirty="0"/>
              <a:t>describe service my-service</a:t>
            </a:r>
          </a:p>
        </p:txBody>
      </p:sp>
      <p:pic>
        <p:nvPicPr>
          <p:cNvPr id="4" name="Content Placeholder 3"/>
          <p:cNvPicPr>
            <a:picLocks noGrp="1" noChangeAspect="1"/>
          </p:cNvPicPr>
          <p:nvPr>
            <p:ph idx="1"/>
          </p:nvPr>
        </p:nvPicPr>
        <p:blipFill>
          <a:blip r:embed="rId2"/>
          <a:stretch>
            <a:fillRect/>
          </a:stretch>
        </p:blipFill>
        <p:spPr>
          <a:xfrm>
            <a:off x="1071562" y="2348706"/>
            <a:ext cx="10048875" cy="3305175"/>
          </a:xfrm>
          <a:prstGeom prst="rect">
            <a:avLst/>
          </a:prstGeom>
        </p:spPr>
      </p:pic>
    </p:spTree>
    <p:extLst>
      <p:ext uri="{BB962C8B-B14F-4D97-AF65-F5344CB8AC3E}">
        <p14:creationId xmlns:p14="http://schemas.microsoft.com/office/powerpoint/2010/main" val="1212172680"/>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dirty="0">
                <a:solidFill>
                  <a:srgbClr val="FF0000"/>
                </a:solidFill>
              </a:rPr>
              <a:t>View the details of one of the pods that was deployed:</a:t>
            </a:r>
            <a:r>
              <a:rPr lang="en-US" sz="2800" dirty="0"/>
              <a:t/>
            </a:r>
            <a:br>
              <a:rPr lang="en-US" sz="2800" dirty="0"/>
            </a:br>
            <a:r>
              <a:rPr lang="en-US" sz="2800" dirty="0">
                <a:solidFill>
                  <a:srgbClr val="FF0000"/>
                </a:solidFill>
              </a:rPr>
              <a:t>Command: </a:t>
            </a:r>
            <a:r>
              <a:rPr lang="en-US" sz="2800" dirty="0" err="1" smtClean="0"/>
              <a:t>kubectl</a:t>
            </a:r>
            <a:r>
              <a:rPr lang="en-US" sz="2800" dirty="0" smtClean="0"/>
              <a:t> </a:t>
            </a:r>
            <a:r>
              <a:rPr lang="en-US" sz="2800" dirty="0"/>
              <a:t>-n my-namespace describe pod my-deployment-65dcf7d447-6b5xh</a:t>
            </a:r>
          </a:p>
        </p:txBody>
      </p:sp>
      <p:pic>
        <p:nvPicPr>
          <p:cNvPr id="4" name="Content Placeholder 3"/>
          <p:cNvPicPr>
            <a:picLocks noGrp="1" noChangeAspect="1"/>
          </p:cNvPicPr>
          <p:nvPr>
            <p:ph idx="1"/>
          </p:nvPr>
        </p:nvPicPr>
        <p:blipFill>
          <a:blip r:embed="rId2"/>
          <a:stretch>
            <a:fillRect/>
          </a:stretch>
        </p:blipFill>
        <p:spPr>
          <a:xfrm>
            <a:off x="1735578" y="1825625"/>
            <a:ext cx="8720844" cy="4351338"/>
          </a:xfrm>
          <a:prstGeom prst="rect">
            <a:avLst/>
          </a:prstGeom>
        </p:spPr>
      </p:pic>
    </p:spTree>
    <p:extLst>
      <p:ext uri="{BB962C8B-B14F-4D97-AF65-F5344CB8AC3E}">
        <p14:creationId xmlns:p14="http://schemas.microsoft.com/office/powerpoint/2010/main" val="2450338575"/>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0000"/>
                </a:solidFill>
              </a:rPr>
              <a:t>Continued - More details of the POD ‘</a:t>
            </a:r>
            <a:r>
              <a:rPr lang="en-US" b="1" dirty="0" smtClean="0">
                <a:solidFill>
                  <a:srgbClr val="FF0000"/>
                </a:solidFill>
              </a:rPr>
              <a:t>my-deployment-65dcf7d447-6b5xh</a:t>
            </a:r>
            <a:r>
              <a:rPr lang="en-US" dirty="0" smtClean="0">
                <a:solidFill>
                  <a:srgbClr val="FF0000"/>
                </a:solidFill>
              </a:rPr>
              <a:t>’:</a:t>
            </a:r>
            <a:endParaRPr lang="en-US" dirty="0">
              <a:solidFill>
                <a:srgbClr val="FF0000"/>
              </a:solidFill>
            </a:endParaRPr>
          </a:p>
        </p:txBody>
      </p:sp>
      <p:pic>
        <p:nvPicPr>
          <p:cNvPr id="4" name="Content Placeholder 3"/>
          <p:cNvPicPr>
            <a:picLocks noGrp="1" noChangeAspect="1"/>
          </p:cNvPicPr>
          <p:nvPr>
            <p:ph idx="1"/>
          </p:nvPr>
        </p:nvPicPr>
        <p:blipFill>
          <a:blip r:embed="rId2"/>
          <a:stretch>
            <a:fillRect/>
          </a:stretch>
        </p:blipFill>
        <p:spPr>
          <a:xfrm>
            <a:off x="1735578" y="1825625"/>
            <a:ext cx="8720844" cy="4351338"/>
          </a:xfrm>
          <a:prstGeom prst="rect">
            <a:avLst/>
          </a:prstGeom>
        </p:spPr>
      </p:pic>
    </p:spTree>
    <p:extLst>
      <p:ext uri="{BB962C8B-B14F-4D97-AF65-F5344CB8AC3E}">
        <p14:creationId xmlns:p14="http://schemas.microsoft.com/office/powerpoint/2010/main" val="363296508"/>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smtClean="0">
                <a:solidFill>
                  <a:srgbClr val="FF0000"/>
                </a:solidFill>
              </a:rPr>
              <a:t>Enter into any of the POD’s:</a:t>
            </a:r>
            <a:r>
              <a:rPr lang="en-US" sz="3200" dirty="0" smtClean="0"/>
              <a:t/>
            </a:r>
            <a:br>
              <a:rPr lang="en-US" sz="3200" dirty="0" smtClean="0"/>
            </a:br>
            <a:r>
              <a:rPr lang="en-US" sz="3200" dirty="0">
                <a:solidFill>
                  <a:srgbClr val="FF0000"/>
                </a:solidFill>
              </a:rPr>
              <a:t>Command: </a:t>
            </a:r>
            <a:r>
              <a:rPr lang="en-US" sz="3200" dirty="0" err="1" smtClean="0"/>
              <a:t>kubectl</a:t>
            </a:r>
            <a:r>
              <a:rPr lang="en-US" sz="3200" dirty="0" smtClean="0"/>
              <a:t> </a:t>
            </a:r>
            <a:r>
              <a:rPr lang="en-US" sz="3200" dirty="0"/>
              <a:t>exec -it </a:t>
            </a:r>
            <a:r>
              <a:rPr lang="en-US" sz="3200" b="1" dirty="0"/>
              <a:t>my-deployment-65dcf7d447-6b5xh</a:t>
            </a:r>
            <a:r>
              <a:rPr lang="en-US" sz="3200" dirty="0"/>
              <a:t> -n my-namespace -- /</a:t>
            </a:r>
            <a:r>
              <a:rPr lang="en-US" sz="3200" dirty="0" smtClean="0"/>
              <a:t>bin/bash</a:t>
            </a:r>
            <a:endParaRPr lang="en-US" sz="3200" dirty="0"/>
          </a:p>
        </p:txBody>
      </p:sp>
      <p:pic>
        <p:nvPicPr>
          <p:cNvPr id="4" name="Content Placeholder 3"/>
          <p:cNvPicPr>
            <a:picLocks noGrp="1" noChangeAspect="1"/>
          </p:cNvPicPr>
          <p:nvPr>
            <p:ph idx="1"/>
          </p:nvPr>
        </p:nvPicPr>
        <p:blipFill>
          <a:blip r:embed="rId2"/>
          <a:stretch>
            <a:fillRect/>
          </a:stretch>
        </p:blipFill>
        <p:spPr>
          <a:xfrm>
            <a:off x="838200" y="3566889"/>
            <a:ext cx="10515600" cy="868810"/>
          </a:xfrm>
          <a:prstGeom prst="rect">
            <a:avLst/>
          </a:prstGeom>
        </p:spPr>
      </p:pic>
    </p:spTree>
    <p:extLst>
      <p:ext uri="{BB962C8B-B14F-4D97-AF65-F5344CB8AC3E}">
        <p14:creationId xmlns:p14="http://schemas.microsoft.com/office/powerpoint/2010/main" val="1667265152"/>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00"/>
                </a:solidFill>
              </a:rPr>
              <a:t>View the DNS resolver configuration file:</a:t>
            </a:r>
            <a:br>
              <a:rPr lang="en-US" dirty="0">
                <a:solidFill>
                  <a:srgbClr val="FF0000"/>
                </a:solidFill>
              </a:rPr>
            </a:br>
            <a:r>
              <a:rPr lang="en-US" dirty="0">
                <a:solidFill>
                  <a:srgbClr val="FF0000"/>
                </a:solidFill>
              </a:rPr>
              <a:t>Command: </a:t>
            </a:r>
            <a:r>
              <a:rPr lang="en-US" dirty="0" smtClean="0"/>
              <a:t>cat </a:t>
            </a:r>
            <a:r>
              <a:rPr lang="en-US" dirty="0"/>
              <a:t>/</a:t>
            </a:r>
            <a:r>
              <a:rPr lang="en-US" dirty="0" err="1"/>
              <a:t>etc</a:t>
            </a:r>
            <a:r>
              <a:rPr lang="en-US" dirty="0"/>
              <a:t>/</a:t>
            </a:r>
            <a:r>
              <a:rPr lang="en-US" dirty="0" err="1"/>
              <a:t>resolv.conf</a:t>
            </a:r>
            <a:endParaRPr lang="en-US" dirty="0"/>
          </a:p>
        </p:txBody>
      </p:sp>
      <p:pic>
        <p:nvPicPr>
          <p:cNvPr id="4" name="Content Placeholder 3"/>
          <p:cNvPicPr>
            <a:picLocks noGrp="1" noChangeAspect="1"/>
          </p:cNvPicPr>
          <p:nvPr>
            <p:ph idx="1"/>
          </p:nvPr>
        </p:nvPicPr>
        <p:blipFill>
          <a:blip r:embed="rId2"/>
          <a:stretch>
            <a:fillRect/>
          </a:stretch>
        </p:blipFill>
        <p:spPr>
          <a:xfrm>
            <a:off x="838200" y="3396080"/>
            <a:ext cx="10515600" cy="1210428"/>
          </a:xfrm>
          <a:prstGeom prst="rect">
            <a:avLst/>
          </a:prstGeom>
        </p:spPr>
      </p:pic>
    </p:spTree>
    <p:extLst>
      <p:ext uri="{BB962C8B-B14F-4D97-AF65-F5344CB8AC3E}">
        <p14:creationId xmlns:p14="http://schemas.microsoft.com/office/powerpoint/2010/main" val="1547711181"/>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a:solidFill>
                  <a:srgbClr val="FF0000"/>
                </a:solidFill>
              </a:rPr>
              <a:t>Remove the sample service, deployment, pods, and namespace:</a:t>
            </a:r>
            <a:r>
              <a:rPr lang="en-US" sz="3200" dirty="0"/>
              <a:t/>
            </a:r>
            <a:br>
              <a:rPr lang="en-US" sz="3200" dirty="0"/>
            </a:br>
            <a:r>
              <a:rPr lang="en-US" sz="3200" dirty="0">
                <a:solidFill>
                  <a:srgbClr val="FF0000"/>
                </a:solidFill>
              </a:rPr>
              <a:t>Command: </a:t>
            </a:r>
            <a:r>
              <a:rPr lang="en-US" sz="3200" dirty="0" err="1" smtClean="0"/>
              <a:t>kubectl</a:t>
            </a:r>
            <a:r>
              <a:rPr lang="en-US" sz="3200" dirty="0" smtClean="0"/>
              <a:t> </a:t>
            </a:r>
            <a:r>
              <a:rPr lang="en-US" sz="3200" dirty="0"/>
              <a:t>delete namespace my-namespace</a:t>
            </a:r>
          </a:p>
        </p:txBody>
      </p:sp>
      <p:pic>
        <p:nvPicPr>
          <p:cNvPr id="6" name="Content Placeholder 5"/>
          <p:cNvPicPr>
            <a:picLocks noGrp="1" noChangeAspect="1"/>
          </p:cNvPicPr>
          <p:nvPr>
            <p:ph idx="1"/>
          </p:nvPr>
        </p:nvPicPr>
        <p:blipFill>
          <a:blip r:embed="rId2"/>
          <a:stretch>
            <a:fillRect/>
          </a:stretch>
        </p:blipFill>
        <p:spPr>
          <a:xfrm>
            <a:off x="838200" y="2342656"/>
            <a:ext cx="10515600" cy="3317275"/>
          </a:xfrm>
          <a:prstGeom prst="rect">
            <a:avLst/>
          </a:prstGeom>
        </p:spPr>
      </p:pic>
    </p:spTree>
    <p:extLst>
      <p:ext uri="{BB962C8B-B14F-4D97-AF65-F5344CB8AC3E}">
        <p14:creationId xmlns:p14="http://schemas.microsoft.com/office/powerpoint/2010/main" val="1684691993"/>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0000"/>
                </a:solidFill>
              </a:rPr>
              <a:t>Delete the Cluster view on the AWS console:</a:t>
            </a:r>
            <a:endParaRPr lang="en-US" dirty="0">
              <a:solidFill>
                <a:srgbClr val="FF0000"/>
              </a:solidFill>
            </a:endParaRPr>
          </a:p>
        </p:txBody>
      </p:sp>
      <p:pic>
        <p:nvPicPr>
          <p:cNvPr id="4" name="Content Placeholder 3"/>
          <p:cNvPicPr>
            <a:picLocks noGrp="1" noChangeAspect="1"/>
          </p:cNvPicPr>
          <p:nvPr>
            <p:ph idx="1"/>
          </p:nvPr>
        </p:nvPicPr>
        <p:blipFill>
          <a:blip r:embed="rId2"/>
          <a:stretch>
            <a:fillRect/>
          </a:stretch>
        </p:blipFill>
        <p:spPr>
          <a:xfrm>
            <a:off x="838200" y="2188849"/>
            <a:ext cx="10515600" cy="3624889"/>
          </a:xfrm>
          <a:prstGeom prst="rect">
            <a:avLst/>
          </a:prstGeom>
        </p:spPr>
      </p:pic>
    </p:spTree>
    <p:extLst>
      <p:ext uri="{BB962C8B-B14F-4D97-AF65-F5344CB8AC3E}">
        <p14:creationId xmlns:p14="http://schemas.microsoft.com/office/powerpoint/2010/main" val="367359490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solidFill>
                  <a:srgbClr val="FF0000"/>
                </a:solidFill>
              </a:rPr>
              <a:t>Steps, Hands-on activity:</a:t>
            </a:r>
            <a:endParaRPr lang="en-US" dirty="0">
              <a:solidFill>
                <a:srgbClr val="FF0000"/>
              </a:solidFill>
            </a:endParaRPr>
          </a:p>
        </p:txBody>
      </p:sp>
      <p:sp>
        <p:nvSpPr>
          <p:cNvPr id="3" name="Content Placeholder 2"/>
          <p:cNvSpPr>
            <a:spLocks noGrp="1"/>
          </p:cNvSpPr>
          <p:nvPr>
            <p:ph idx="1"/>
          </p:nvPr>
        </p:nvSpPr>
        <p:spPr/>
        <p:txBody>
          <a:bodyPr>
            <a:normAutofit fontScale="77500" lnSpcReduction="20000"/>
          </a:bodyPr>
          <a:lstStyle/>
          <a:p>
            <a:pPr marL="514350" indent="-514350">
              <a:buFont typeface="Arial" panose="020B0604020202020204" pitchFamily="34" charset="0"/>
              <a:buAutoNum type="arabicPeriod"/>
            </a:pPr>
            <a:r>
              <a:rPr lang="en-US" dirty="0">
                <a:solidFill>
                  <a:srgbClr val="0070C0"/>
                </a:solidFill>
              </a:rPr>
              <a:t>Create </a:t>
            </a:r>
            <a:r>
              <a:rPr lang="en-US" dirty="0" smtClean="0">
                <a:solidFill>
                  <a:srgbClr val="0070C0"/>
                </a:solidFill>
              </a:rPr>
              <a:t>Role – Create IAM role with necessary policies attached to make the user to access EKS services.</a:t>
            </a:r>
          </a:p>
          <a:p>
            <a:pPr marL="514350" indent="-514350">
              <a:buAutoNum type="arabicPeriod"/>
            </a:pPr>
            <a:r>
              <a:rPr lang="en-US" dirty="0" smtClean="0">
                <a:solidFill>
                  <a:srgbClr val="0070C0"/>
                </a:solidFill>
              </a:rPr>
              <a:t>Create VPC – Through a </a:t>
            </a:r>
            <a:r>
              <a:rPr lang="en-US" dirty="0" err="1" smtClean="0">
                <a:solidFill>
                  <a:srgbClr val="0070C0"/>
                </a:solidFill>
              </a:rPr>
              <a:t>CloudFormation</a:t>
            </a:r>
            <a:r>
              <a:rPr lang="en-US" dirty="0" smtClean="0">
                <a:solidFill>
                  <a:srgbClr val="0070C0"/>
                </a:solidFill>
              </a:rPr>
              <a:t> template, to create the necessary secured networking for the EKS services.</a:t>
            </a:r>
          </a:p>
          <a:p>
            <a:pPr marL="514350" indent="-514350">
              <a:buAutoNum type="arabicPeriod"/>
            </a:pPr>
            <a:r>
              <a:rPr lang="en-US" dirty="0" smtClean="0">
                <a:solidFill>
                  <a:srgbClr val="0070C0"/>
                </a:solidFill>
              </a:rPr>
              <a:t>Create EKS Cluster.</a:t>
            </a:r>
          </a:p>
          <a:p>
            <a:pPr marL="514350" indent="-514350">
              <a:buFont typeface="Arial" panose="020B0604020202020204" pitchFamily="34" charset="0"/>
              <a:buAutoNum type="arabicPeriod"/>
            </a:pPr>
            <a:r>
              <a:rPr lang="en-US" dirty="0">
                <a:solidFill>
                  <a:srgbClr val="0070C0"/>
                </a:solidFill>
              </a:rPr>
              <a:t>Install </a:t>
            </a:r>
            <a:r>
              <a:rPr lang="en-US" dirty="0" err="1" smtClean="0">
                <a:solidFill>
                  <a:srgbClr val="0070C0"/>
                </a:solidFill>
              </a:rPr>
              <a:t>Kubectl</a:t>
            </a:r>
            <a:r>
              <a:rPr lang="en-US" dirty="0">
                <a:solidFill>
                  <a:srgbClr val="0070C0"/>
                </a:solidFill>
              </a:rPr>
              <a:t> </a:t>
            </a:r>
            <a:r>
              <a:rPr lang="en-US" dirty="0" smtClean="0">
                <a:solidFill>
                  <a:srgbClr val="0070C0"/>
                </a:solidFill>
              </a:rPr>
              <a:t>– Used to access EKS cluster through CLI.</a:t>
            </a:r>
            <a:endParaRPr lang="en-US" dirty="0">
              <a:solidFill>
                <a:srgbClr val="0070C0"/>
              </a:solidFill>
            </a:endParaRPr>
          </a:p>
          <a:p>
            <a:pPr marL="514350" indent="-514350">
              <a:buAutoNum type="arabicPeriod"/>
            </a:pPr>
            <a:r>
              <a:rPr lang="en-US" dirty="0">
                <a:solidFill>
                  <a:srgbClr val="0070C0"/>
                </a:solidFill>
              </a:rPr>
              <a:t>Install </a:t>
            </a:r>
            <a:r>
              <a:rPr lang="en-US" dirty="0" err="1" smtClean="0">
                <a:solidFill>
                  <a:srgbClr val="0070C0"/>
                </a:solidFill>
              </a:rPr>
              <a:t>Eksctl</a:t>
            </a:r>
            <a:r>
              <a:rPr lang="en-US" dirty="0">
                <a:solidFill>
                  <a:srgbClr val="0070C0"/>
                </a:solidFill>
              </a:rPr>
              <a:t> </a:t>
            </a:r>
            <a:r>
              <a:rPr lang="en-US" dirty="0" smtClean="0">
                <a:solidFill>
                  <a:srgbClr val="0070C0"/>
                </a:solidFill>
              </a:rPr>
              <a:t>– Enables the users to access the EKS services through CLI.</a:t>
            </a:r>
          </a:p>
          <a:p>
            <a:pPr marL="514350" indent="-514350">
              <a:buFont typeface="Arial" panose="020B0604020202020204" pitchFamily="34" charset="0"/>
              <a:buAutoNum type="arabicPeriod"/>
            </a:pPr>
            <a:r>
              <a:rPr lang="en-US" dirty="0" smtClean="0">
                <a:solidFill>
                  <a:srgbClr val="0070C0"/>
                </a:solidFill>
              </a:rPr>
              <a:t>Install </a:t>
            </a:r>
            <a:r>
              <a:rPr lang="en-US" dirty="0" err="1" smtClean="0">
                <a:solidFill>
                  <a:srgbClr val="0070C0"/>
                </a:solidFill>
              </a:rPr>
              <a:t>aws</a:t>
            </a:r>
            <a:r>
              <a:rPr lang="en-US" dirty="0" smtClean="0">
                <a:solidFill>
                  <a:srgbClr val="0070C0"/>
                </a:solidFill>
              </a:rPr>
              <a:t>-</a:t>
            </a:r>
            <a:r>
              <a:rPr lang="en-US" dirty="0" err="1" smtClean="0">
                <a:solidFill>
                  <a:srgbClr val="0070C0"/>
                </a:solidFill>
              </a:rPr>
              <a:t>iam</a:t>
            </a:r>
            <a:r>
              <a:rPr lang="en-US" dirty="0" smtClean="0">
                <a:solidFill>
                  <a:srgbClr val="0070C0"/>
                </a:solidFill>
              </a:rPr>
              <a:t>-authenticator - Enables the users to authenticate and access the EKS Cluster through CLI from the remote systems.</a:t>
            </a:r>
          </a:p>
          <a:p>
            <a:pPr marL="514350" indent="-514350">
              <a:buAutoNum type="arabicPeriod"/>
            </a:pPr>
            <a:r>
              <a:rPr lang="en-US" dirty="0" smtClean="0">
                <a:solidFill>
                  <a:srgbClr val="0070C0"/>
                </a:solidFill>
              </a:rPr>
              <a:t>Create Worker nodes.</a:t>
            </a:r>
          </a:p>
          <a:p>
            <a:pPr marL="514350" indent="-514350">
              <a:buAutoNum type="arabicPeriod"/>
            </a:pPr>
            <a:r>
              <a:rPr lang="en-US" dirty="0" smtClean="0">
                <a:solidFill>
                  <a:srgbClr val="0070C0"/>
                </a:solidFill>
              </a:rPr>
              <a:t>Map the worker nodes with EKS Cluster.</a:t>
            </a:r>
          </a:p>
          <a:p>
            <a:pPr marL="514350" indent="-514350">
              <a:buAutoNum type="arabicPeriod"/>
            </a:pPr>
            <a:r>
              <a:rPr lang="en-US" dirty="0" smtClean="0">
                <a:solidFill>
                  <a:srgbClr val="0070C0"/>
                </a:solidFill>
              </a:rPr>
              <a:t>Deploy the Sample application.</a:t>
            </a:r>
          </a:p>
          <a:p>
            <a:pPr marL="514350" indent="-514350">
              <a:buAutoNum type="arabicPeriod"/>
            </a:pPr>
            <a:r>
              <a:rPr lang="en-US" dirty="0" smtClean="0">
                <a:solidFill>
                  <a:srgbClr val="0070C0"/>
                </a:solidFill>
              </a:rPr>
              <a:t>Delete Worker nodes and the EKS Cluster.</a:t>
            </a:r>
          </a:p>
          <a:p>
            <a:pPr marL="514350" indent="-514350">
              <a:buAutoNum type="arabicPeriod"/>
            </a:pPr>
            <a:endParaRPr lang="en-US" dirty="0" smtClean="0">
              <a:solidFill>
                <a:srgbClr val="0070C0"/>
              </a:solidFill>
            </a:endParaRPr>
          </a:p>
          <a:p>
            <a:pPr marL="514350" indent="-514350">
              <a:buAutoNum type="arabicPeriod"/>
            </a:pPr>
            <a:endParaRPr lang="en-US" dirty="0" smtClean="0">
              <a:solidFill>
                <a:srgbClr val="0070C0"/>
              </a:solidFill>
            </a:endParaRPr>
          </a:p>
          <a:p>
            <a:pPr marL="514350" indent="-514350">
              <a:buAutoNum type="arabicPeriod"/>
            </a:pPr>
            <a:endParaRPr lang="en-US" dirty="0">
              <a:solidFill>
                <a:srgbClr val="0070C0"/>
              </a:solidFill>
            </a:endParaRPr>
          </a:p>
        </p:txBody>
      </p:sp>
    </p:spTree>
    <p:extLst>
      <p:ext uri="{BB962C8B-B14F-4D97-AF65-F5344CB8AC3E}">
        <p14:creationId xmlns:p14="http://schemas.microsoft.com/office/powerpoint/2010/main" val="622964492"/>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0000"/>
                </a:solidFill>
              </a:rPr>
              <a:t>Delete Auto Scaling group for the Worker nodes:</a:t>
            </a:r>
            <a:endParaRPr lang="en-US" dirty="0">
              <a:solidFill>
                <a:srgbClr val="FF0000"/>
              </a:solidFill>
            </a:endParaRPr>
          </a:p>
        </p:txBody>
      </p:sp>
      <p:pic>
        <p:nvPicPr>
          <p:cNvPr id="4" name="Content Placeholder 3"/>
          <p:cNvPicPr>
            <a:picLocks noGrp="1" noChangeAspect="1"/>
          </p:cNvPicPr>
          <p:nvPr>
            <p:ph idx="1"/>
          </p:nvPr>
        </p:nvPicPr>
        <p:blipFill>
          <a:blip r:embed="rId2"/>
          <a:stretch>
            <a:fillRect/>
          </a:stretch>
        </p:blipFill>
        <p:spPr>
          <a:xfrm>
            <a:off x="1431991" y="1825625"/>
            <a:ext cx="9328017" cy="4351338"/>
          </a:xfrm>
          <a:prstGeom prst="rect">
            <a:avLst/>
          </a:prstGeom>
        </p:spPr>
      </p:pic>
    </p:spTree>
    <p:extLst>
      <p:ext uri="{BB962C8B-B14F-4D97-AF65-F5344CB8AC3E}">
        <p14:creationId xmlns:p14="http://schemas.microsoft.com/office/powerpoint/2010/main" val="1108620246"/>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0000"/>
                </a:solidFill>
              </a:rPr>
              <a:t>Release the EIP’s created along with VPC:</a:t>
            </a:r>
            <a:endParaRPr lang="en-US" dirty="0">
              <a:solidFill>
                <a:srgbClr val="FF0000"/>
              </a:solidFill>
            </a:endParaRPr>
          </a:p>
        </p:txBody>
      </p:sp>
      <p:pic>
        <p:nvPicPr>
          <p:cNvPr id="4" name="Content Placeholder 3"/>
          <p:cNvPicPr>
            <a:picLocks noGrp="1" noChangeAspect="1"/>
          </p:cNvPicPr>
          <p:nvPr>
            <p:ph idx="1"/>
          </p:nvPr>
        </p:nvPicPr>
        <p:blipFill>
          <a:blip r:embed="rId2"/>
          <a:stretch>
            <a:fillRect/>
          </a:stretch>
        </p:blipFill>
        <p:spPr>
          <a:xfrm>
            <a:off x="838200" y="2567349"/>
            <a:ext cx="10515600" cy="2867890"/>
          </a:xfrm>
          <a:prstGeom prst="rect">
            <a:avLst/>
          </a:prstGeom>
        </p:spPr>
      </p:pic>
    </p:spTree>
    <p:extLst>
      <p:ext uri="{BB962C8B-B14F-4D97-AF65-F5344CB8AC3E}">
        <p14:creationId xmlns:p14="http://schemas.microsoft.com/office/powerpoint/2010/main" val="3568930262"/>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0000"/>
                </a:solidFill>
              </a:rPr>
              <a:t>EIP’s released:</a:t>
            </a:r>
            <a:endParaRPr lang="en-US" dirty="0">
              <a:solidFill>
                <a:srgbClr val="FF0000"/>
              </a:solidFill>
            </a:endParaRPr>
          </a:p>
        </p:txBody>
      </p:sp>
      <p:pic>
        <p:nvPicPr>
          <p:cNvPr id="4" name="Content Placeholder 3"/>
          <p:cNvPicPr>
            <a:picLocks noGrp="1" noChangeAspect="1"/>
          </p:cNvPicPr>
          <p:nvPr>
            <p:ph idx="1"/>
          </p:nvPr>
        </p:nvPicPr>
        <p:blipFill>
          <a:blip r:embed="rId2"/>
          <a:stretch>
            <a:fillRect/>
          </a:stretch>
        </p:blipFill>
        <p:spPr>
          <a:xfrm>
            <a:off x="838200" y="2392165"/>
            <a:ext cx="10515600" cy="3218257"/>
          </a:xfrm>
          <a:prstGeom prst="rect">
            <a:avLst/>
          </a:prstGeom>
        </p:spPr>
      </p:pic>
    </p:spTree>
    <p:extLst>
      <p:ext uri="{BB962C8B-B14F-4D97-AF65-F5344CB8AC3E}">
        <p14:creationId xmlns:p14="http://schemas.microsoft.com/office/powerpoint/2010/main" val="2318963415"/>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smtClean="0">
                <a:solidFill>
                  <a:srgbClr val="FF0000"/>
                </a:solidFill>
              </a:rPr>
              <a:t>Refer to my </a:t>
            </a:r>
            <a:r>
              <a:rPr lang="en-US" sz="3200" dirty="0" err="1" smtClean="0">
                <a:solidFill>
                  <a:srgbClr val="FF0000"/>
                </a:solidFill>
              </a:rPr>
              <a:t>GitHub</a:t>
            </a:r>
            <a:r>
              <a:rPr lang="en-US" sz="3200" dirty="0" smtClean="0">
                <a:solidFill>
                  <a:srgbClr val="FF0000"/>
                </a:solidFill>
              </a:rPr>
              <a:t> repo, for the script files and other details:</a:t>
            </a:r>
            <a:endParaRPr lang="en-US" sz="3200" dirty="0">
              <a:solidFill>
                <a:srgbClr val="FF0000"/>
              </a:solidFill>
            </a:endParaRPr>
          </a:p>
        </p:txBody>
      </p:sp>
      <p:sp>
        <p:nvSpPr>
          <p:cNvPr id="3" name="Content Placeholder 2"/>
          <p:cNvSpPr>
            <a:spLocks noGrp="1"/>
          </p:cNvSpPr>
          <p:nvPr>
            <p:ph idx="1"/>
          </p:nvPr>
        </p:nvSpPr>
        <p:spPr/>
        <p:txBody>
          <a:bodyPr/>
          <a:lstStyle/>
          <a:p>
            <a:pPr marL="0" indent="0">
              <a:buNone/>
            </a:pPr>
            <a:r>
              <a:rPr lang="en-US" dirty="0">
                <a:solidFill>
                  <a:srgbClr val="0070C0"/>
                </a:solidFill>
                <a:hlinkClick r:id="rId2"/>
              </a:rPr>
              <a:t>https://github.com/subbugh/aws-eks</a:t>
            </a:r>
            <a:endParaRPr lang="en-US" dirty="0"/>
          </a:p>
        </p:txBody>
      </p:sp>
    </p:spTree>
    <p:extLst>
      <p:ext uri="{BB962C8B-B14F-4D97-AF65-F5344CB8AC3E}">
        <p14:creationId xmlns:p14="http://schemas.microsoft.com/office/powerpoint/2010/main" val="2265451126"/>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C00000"/>
                </a:solidFill>
              </a:rPr>
              <a:t>Appendix</a:t>
            </a:r>
            <a:r>
              <a:rPr lang="en-US" b="1" dirty="0" smtClean="0">
                <a:solidFill>
                  <a:srgbClr val="C00000"/>
                </a:solidFill>
              </a:rPr>
              <a:t>: URL’s and some more Slides, for more information.</a:t>
            </a:r>
            <a:endParaRPr lang="en-US" dirty="0"/>
          </a:p>
        </p:txBody>
      </p:sp>
      <p:sp>
        <p:nvSpPr>
          <p:cNvPr id="3" name="Content Placeholder 2"/>
          <p:cNvSpPr>
            <a:spLocks noGrp="1"/>
          </p:cNvSpPr>
          <p:nvPr>
            <p:ph idx="1"/>
          </p:nvPr>
        </p:nvSpPr>
        <p:spPr/>
        <p:txBody>
          <a:bodyPr>
            <a:normAutofit fontScale="47500" lnSpcReduction="20000"/>
          </a:bodyPr>
          <a:lstStyle/>
          <a:p>
            <a:pPr marL="0" indent="0">
              <a:buNone/>
            </a:pPr>
            <a:r>
              <a:rPr lang="en-US" dirty="0">
                <a:hlinkClick r:id="rId2"/>
              </a:rPr>
              <a:t>https://</a:t>
            </a:r>
            <a:r>
              <a:rPr lang="en-US" dirty="0" smtClean="0">
                <a:hlinkClick r:id="rId2"/>
              </a:rPr>
              <a:t>github.com/subbugh/aws-eks</a:t>
            </a:r>
          </a:p>
          <a:p>
            <a:pPr marL="0" indent="0">
              <a:buNone/>
            </a:pPr>
            <a:r>
              <a:rPr lang="en-US" dirty="0" smtClean="0">
                <a:hlinkClick r:id="rId2"/>
              </a:rPr>
              <a:t>https://docs.aws.amazon.com/eks/index.html</a:t>
            </a:r>
          </a:p>
          <a:p>
            <a:pPr marL="0" indent="0">
              <a:buNone/>
            </a:pPr>
            <a:r>
              <a:rPr lang="en-US" dirty="0">
                <a:hlinkClick r:id="rId2"/>
              </a:rPr>
              <a:t>https://aws.amazon.com/getting-started/hands-on/deploy-kubernetes-app-amazon-eks/</a:t>
            </a:r>
            <a:endParaRPr lang="en-US" dirty="0" smtClean="0">
              <a:hlinkClick r:id="rId2"/>
            </a:endParaRPr>
          </a:p>
          <a:p>
            <a:pPr marL="0" indent="0">
              <a:buNone/>
            </a:pPr>
            <a:r>
              <a:rPr lang="en-US" dirty="0" smtClean="0">
                <a:hlinkClick r:id="rId2"/>
              </a:rPr>
              <a:t>https://docs.aws.amazon.com/eks/latest/userguide/install-kubectl.html</a:t>
            </a:r>
            <a:endParaRPr lang="en-US" dirty="0" smtClean="0"/>
          </a:p>
          <a:p>
            <a:pPr marL="0" indent="0">
              <a:buNone/>
            </a:pPr>
            <a:r>
              <a:rPr lang="en-US" dirty="0" smtClean="0">
                <a:hlinkClick r:id="rId3"/>
              </a:rPr>
              <a:t>https://chocolatey.org/install</a:t>
            </a:r>
            <a:endParaRPr lang="en-US" dirty="0" smtClean="0"/>
          </a:p>
          <a:p>
            <a:pPr marL="0" indent="0">
              <a:buNone/>
            </a:pPr>
            <a:r>
              <a:rPr lang="en-US" dirty="0">
                <a:hlinkClick r:id="rId4"/>
              </a:rPr>
              <a:t>https://</a:t>
            </a:r>
            <a:r>
              <a:rPr lang="en-US" dirty="0" smtClean="0">
                <a:hlinkClick r:id="rId4"/>
              </a:rPr>
              <a:t>docs.aws.amazon.com/eks/latest/userguide/eksctl.html</a:t>
            </a:r>
            <a:endParaRPr lang="en-US" dirty="0" smtClean="0"/>
          </a:p>
          <a:p>
            <a:pPr marL="0" indent="0">
              <a:buNone/>
            </a:pPr>
            <a:r>
              <a:rPr lang="en-US" dirty="0">
                <a:hlinkClick r:id="rId5"/>
              </a:rPr>
              <a:t>https://</a:t>
            </a:r>
            <a:r>
              <a:rPr lang="en-US" dirty="0" smtClean="0">
                <a:hlinkClick r:id="rId5"/>
              </a:rPr>
              <a:t>docs.aws.amazon.com/eks/latest/userguide/create-public-private-vpc.html</a:t>
            </a:r>
            <a:endParaRPr lang="en-US" dirty="0" smtClean="0"/>
          </a:p>
          <a:p>
            <a:pPr marL="0" indent="0">
              <a:buNone/>
            </a:pPr>
            <a:r>
              <a:rPr lang="en-US" dirty="0">
                <a:hlinkClick r:id="rId6"/>
              </a:rPr>
              <a:t>https://</a:t>
            </a:r>
            <a:r>
              <a:rPr lang="en-US" dirty="0" smtClean="0">
                <a:hlinkClick r:id="rId6"/>
              </a:rPr>
              <a:t>docs.aws.amazon.com/eks/latest/userguide/install-aws-iam-authenticator.html</a:t>
            </a:r>
            <a:endParaRPr lang="en-US" dirty="0" smtClean="0"/>
          </a:p>
          <a:p>
            <a:pPr marL="0" indent="0">
              <a:buNone/>
            </a:pPr>
            <a:r>
              <a:rPr lang="en-US" dirty="0">
                <a:hlinkClick r:id="rId7"/>
              </a:rPr>
              <a:t>https://</a:t>
            </a:r>
            <a:r>
              <a:rPr lang="en-US" dirty="0" smtClean="0">
                <a:hlinkClick r:id="rId7"/>
              </a:rPr>
              <a:t>docs.aws.amazon.com/eks/latest/userguide/launch-workers.html</a:t>
            </a:r>
            <a:endParaRPr lang="en-US" dirty="0" smtClean="0"/>
          </a:p>
          <a:p>
            <a:pPr marL="0" indent="0">
              <a:buNone/>
            </a:pPr>
            <a:r>
              <a:rPr lang="en-US" dirty="0">
                <a:hlinkClick r:id="rId8"/>
              </a:rPr>
              <a:t>https://</a:t>
            </a:r>
            <a:r>
              <a:rPr lang="en-US" dirty="0" smtClean="0">
                <a:hlinkClick r:id="rId8"/>
              </a:rPr>
              <a:t>docs.aws.amazon.com/eks/latest/userguide/sample-deployment.html</a:t>
            </a:r>
            <a:r>
              <a:rPr lang="en-US" dirty="0" smtClean="0"/>
              <a:t>  </a:t>
            </a:r>
          </a:p>
          <a:p>
            <a:pPr marL="0" indent="0">
              <a:buNone/>
            </a:pPr>
            <a:r>
              <a:rPr lang="en-US" dirty="0">
                <a:hlinkClick r:id="rId9"/>
              </a:rPr>
              <a:t>https://kubernetes.io/docs/reference/kubectl/cheatsheet</a:t>
            </a:r>
            <a:r>
              <a:rPr lang="en-US" dirty="0" smtClean="0">
                <a:hlinkClick r:id="rId9"/>
              </a:rPr>
              <a:t>/</a:t>
            </a:r>
            <a:r>
              <a:rPr lang="en-US" dirty="0" smtClean="0"/>
              <a:t> </a:t>
            </a:r>
          </a:p>
          <a:p>
            <a:pPr marL="0" indent="0">
              <a:buNone/>
            </a:pPr>
            <a:r>
              <a:rPr lang="en-US" dirty="0">
                <a:hlinkClick r:id="rId10"/>
              </a:rPr>
              <a:t>https://kubernetes.io/docs/tasks/access-application-cluster/list-all-running-container-images</a:t>
            </a:r>
            <a:r>
              <a:rPr lang="en-US" dirty="0" smtClean="0">
                <a:hlinkClick r:id="rId10"/>
              </a:rPr>
              <a:t>/</a:t>
            </a:r>
            <a:r>
              <a:rPr lang="en-US" dirty="0" smtClean="0"/>
              <a:t> </a:t>
            </a:r>
          </a:p>
          <a:p>
            <a:pPr marL="0" indent="0">
              <a:buNone/>
            </a:pPr>
            <a:r>
              <a:rPr lang="en-US" u="sng" dirty="0">
                <a:hlinkClick r:id="rId11"/>
              </a:rPr>
              <a:t>http://</a:t>
            </a:r>
            <a:r>
              <a:rPr lang="en-US" u="sng" dirty="0" smtClean="0">
                <a:hlinkClick r:id="rId11"/>
              </a:rPr>
              <a:t>docs.aws.amazon.com/autoscaling/latest/userguide/as-process-shutdown.html</a:t>
            </a:r>
            <a:endParaRPr lang="en-US" u="sng" dirty="0" smtClean="0"/>
          </a:p>
          <a:p>
            <a:pPr marL="0" indent="0">
              <a:buNone/>
            </a:pPr>
            <a:r>
              <a:rPr lang="en-US" u="sng" dirty="0">
                <a:hlinkClick r:id="rId12"/>
              </a:rPr>
              <a:t>https://</a:t>
            </a:r>
            <a:r>
              <a:rPr lang="en-US" u="sng" dirty="0" smtClean="0">
                <a:hlinkClick r:id="rId12"/>
              </a:rPr>
              <a:t>docs.aws.amazon.com/eks/latest/userguide/delete-cluster.html</a:t>
            </a:r>
            <a:endParaRPr lang="en-US" u="sng" dirty="0" smtClean="0"/>
          </a:p>
          <a:p>
            <a:pPr marL="0" indent="0">
              <a:buNone/>
            </a:pPr>
            <a:r>
              <a:rPr lang="en-US">
                <a:hlinkClick r:id="rId13"/>
              </a:rPr>
              <a:t>https://kubernetes.io/docs/tasks/run-application/run-stateless-application-deployment/#</a:t>
            </a:r>
            <a:r>
              <a:rPr lang="en-US" smtClean="0">
                <a:hlinkClick r:id="rId13"/>
              </a:rPr>
              <a:t>scaling-the-application-by-increasing-the-replica-count</a:t>
            </a:r>
            <a:r>
              <a:rPr lang="en-US" smtClean="0"/>
              <a:t> </a:t>
            </a:r>
            <a:endParaRPr lang="en-US" dirty="0" smtClean="0"/>
          </a:p>
          <a:p>
            <a:pPr marL="0" indent="0">
              <a:buNone/>
            </a:pPr>
            <a:endParaRPr lang="en-US" dirty="0" smtClean="0"/>
          </a:p>
          <a:p>
            <a:pPr marL="0" indent="0">
              <a:buNone/>
            </a:pPr>
            <a:endParaRPr lang="en-US" dirty="0" smtClean="0"/>
          </a:p>
          <a:p>
            <a:pPr marL="0" indent="0">
              <a:buNone/>
            </a:pPr>
            <a:endParaRPr lang="en-US" dirty="0" smtClean="0"/>
          </a:p>
          <a:p>
            <a:pPr marL="0" indent="0">
              <a:buNone/>
            </a:pPr>
            <a:endParaRPr lang="en-US" dirty="0" smtClean="0"/>
          </a:p>
          <a:p>
            <a:pPr marL="0" indent="0">
              <a:buNone/>
            </a:pPr>
            <a:endParaRPr lang="en-US" dirty="0"/>
          </a:p>
        </p:txBody>
      </p:sp>
    </p:spTree>
    <p:extLst>
      <p:ext uri="{BB962C8B-B14F-4D97-AF65-F5344CB8AC3E}">
        <p14:creationId xmlns:p14="http://schemas.microsoft.com/office/powerpoint/2010/main" val="213363669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0000"/>
                </a:solidFill>
              </a:rPr>
              <a:t># Create Role:</a:t>
            </a:r>
            <a:endParaRPr lang="en-US" dirty="0">
              <a:solidFill>
                <a:srgbClr val="FF0000"/>
              </a:solidFill>
            </a:endParaRPr>
          </a:p>
        </p:txBody>
      </p:sp>
      <p:pic>
        <p:nvPicPr>
          <p:cNvPr id="4" name="Content Placeholder 3"/>
          <p:cNvPicPr>
            <a:picLocks noGrp="1" noChangeAspect="1"/>
          </p:cNvPicPr>
          <p:nvPr>
            <p:ph idx="1"/>
          </p:nvPr>
        </p:nvPicPr>
        <p:blipFill>
          <a:blip r:embed="rId2"/>
          <a:stretch>
            <a:fillRect/>
          </a:stretch>
        </p:blipFill>
        <p:spPr>
          <a:xfrm>
            <a:off x="1129622" y="1825625"/>
            <a:ext cx="9932755" cy="4351338"/>
          </a:xfrm>
          <a:prstGeom prst="rect">
            <a:avLst/>
          </a:prstGeom>
        </p:spPr>
      </p:pic>
    </p:spTree>
    <p:extLst>
      <p:ext uri="{BB962C8B-B14F-4D97-AF65-F5344CB8AC3E}">
        <p14:creationId xmlns:p14="http://schemas.microsoft.com/office/powerpoint/2010/main" val="82877412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91A4143434AB2D479BEAF00D761647BA" ma:contentTypeVersion="7" ma:contentTypeDescription="Create a new document." ma:contentTypeScope="" ma:versionID="ce1f44a50a97a81a3ba7191125192ec1">
  <xsd:schema xmlns:xsd="http://www.w3.org/2001/XMLSchema" xmlns:xs="http://www.w3.org/2001/XMLSchema" xmlns:p="http://schemas.microsoft.com/office/2006/metadata/properties" xmlns:ns2="af7717d0-65ad-4de5-aa01-07a399f026b5" xmlns:ns3="da1a2cb0-b244-440b-90a5-b34f746c2889" targetNamespace="http://schemas.microsoft.com/office/2006/metadata/properties" ma:root="true" ma:fieldsID="9b6665a5bc0aeefed93b8aa39bafc98b" ns2:_="" ns3:_="">
    <xsd:import namespace="af7717d0-65ad-4de5-aa01-07a399f026b5"/>
    <xsd:import namespace="da1a2cb0-b244-440b-90a5-b34f746c2889"/>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GenerationTime" minOccurs="0"/>
                <xsd:element ref="ns2:MediaServiceEventHashCode"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f7717d0-65ad-4de5-aa01-07a399f026b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a1a2cb0-b244-440b-90a5-b34f746c2889"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97FEAD9-4AD2-4806-89DA-C1470014255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f7717d0-65ad-4de5-aa01-07a399f026b5"/>
    <ds:schemaRef ds:uri="da1a2cb0-b244-440b-90a5-b34f746c288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97F88388-CC2A-42E6-B71E-43BBA785CCA9}">
  <ds:schemaRefs>
    <ds:schemaRef ds:uri="http://purl.org/dc/elements/1.1/"/>
    <ds:schemaRef ds:uri="http://schemas.microsoft.com/office/2006/metadata/properties"/>
    <ds:schemaRef ds:uri="da1a2cb0-b244-440b-90a5-b34f746c2889"/>
    <ds:schemaRef ds:uri="http://purl.org/dc/terms/"/>
    <ds:schemaRef ds:uri="http://schemas.microsoft.com/office/2006/documentManagement/types"/>
    <ds:schemaRef ds:uri="http://purl.org/dc/dcmitype/"/>
    <ds:schemaRef ds:uri="http://schemas.microsoft.com/office/infopath/2007/PartnerControls"/>
    <ds:schemaRef ds:uri="http://schemas.openxmlformats.org/package/2006/metadata/core-properties"/>
    <ds:schemaRef ds:uri="af7717d0-65ad-4de5-aa01-07a399f026b5"/>
    <ds:schemaRef ds:uri="http://www.w3.org/XML/1998/namespace"/>
  </ds:schemaRefs>
</ds:datastoreItem>
</file>

<file path=customXml/itemProps3.xml><?xml version="1.0" encoding="utf-8"?>
<ds:datastoreItem xmlns:ds="http://schemas.openxmlformats.org/officeDocument/2006/customXml" ds:itemID="{15DFEC67-2E2F-4DEE-9651-541A6DAE715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22749</TotalTime>
  <Words>1189</Words>
  <Application>Microsoft Office PowerPoint</Application>
  <PresentationFormat>Widescreen</PresentationFormat>
  <Paragraphs>137</Paragraphs>
  <Slides>84</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84</vt:i4>
      </vt:variant>
    </vt:vector>
  </HeadingPairs>
  <TitlesOfParts>
    <vt:vector size="88" baseType="lpstr">
      <vt:lpstr>Arial</vt:lpstr>
      <vt:lpstr>Calibri</vt:lpstr>
      <vt:lpstr>Calibri Light</vt:lpstr>
      <vt:lpstr>Office Theme</vt:lpstr>
      <vt:lpstr>AWS – Elastic Kubernetes Service (Amazon EKS) – Hands-on guide/ POC/ Case Study/ Use Case.</vt:lpstr>
      <vt:lpstr>EKS Architecture - Component diagram: In this POC, TypeB (Amazon EC2’s) is used, as we need to go for Cloud agnostic Architecture. a. Fargate – creates the serverless containers. b. Amazon EC2’s – Deploy the Worker nodes and map to the EKS Cluster.</vt:lpstr>
      <vt:lpstr>Architecture - Deployment Diagram: Details are elaborated in the next slide.</vt:lpstr>
      <vt:lpstr>Architecture - Deployment Diagram - Description:</vt:lpstr>
      <vt:lpstr>Architecture – Activity diagram: Details are elaborated in the next slide.</vt:lpstr>
      <vt:lpstr>Architecture - Activity diagram - Description:</vt:lpstr>
      <vt:lpstr>Details of the Case Study/ POC:</vt:lpstr>
      <vt:lpstr>Steps, Hands-on activity:</vt:lpstr>
      <vt:lpstr># Create Role:</vt:lpstr>
      <vt:lpstr>Choose the EKS service:</vt:lpstr>
      <vt:lpstr>Choose the appropriate use case:</vt:lpstr>
      <vt:lpstr>Attach the Policy: AmazonEKSClusterPolicy.</vt:lpstr>
      <vt:lpstr>Give the Role name:</vt:lpstr>
      <vt:lpstr># Create VPC: using CloudFormation template.</vt:lpstr>
      <vt:lpstr>Choose the ready template from S3:</vt:lpstr>
      <vt:lpstr>  Get the S3 URL from the AWS documentation in the below link: https://docs.aws.amazon.com/eks/latest/userguide/create-public-private-vpc.html https://amazon-eks.s3.us-west-2.amazonaws.com/cloudformation/2020-08-12/amazon-eks-vpc-private-subnets.yaml  </vt:lpstr>
      <vt:lpstr>Give a stack name and the predefined VPC configurations will get loaded from S3:</vt:lpstr>
      <vt:lpstr>Input more advanced options if needed:</vt:lpstr>
      <vt:lpstr>Review VPC details:</vt:lpstr>
      <vt:lpstr>VPC creation through CloudFormation is in progress:</vt:lpstr>
      <vt:lpstr>Detailed logs of VPC creation through CloudFormation:</vt:lpstr>
      <vt:lpstr>VPC create is complete through CloudFormation:</vt:lpstr>
      <vt:lpstr>The view of VPC CloudFormation output:</vt:lpstr>
      <vt:lpstr>Created VPC:</vt:lpstr>
      <vt:lpstr>Details of created VPC:</vt:lpstr>
      <vt:lpstr>Route table, that automatically comes with the VPC:</vt:lpstr>
      <vt:lpstr>Details of Network ACL (Access Control List) associated with VPC:</vt:lpstr>
      <vt:lpstr>Created VPC from the CloudFront: </vt:lpstr>
      <vt:lpstr>Elastic IP addresses' created:</vt:lpstr>
      <vt:lpstr>Details of the EIP’s:</vt:lpstr>
      <vt:lpstr>Details of the EIP’s:</vt:lpstr>
      <vt:lpstr>Security Group, formed along with the VPC – Inbound:</vt:lpstr>
      <vt:lpstr>Security Group, formed along with the VPC – Outbound:</vt:lpstr>
      <vt:lpstr>Created Subnet’s, as a part of VPC with CloudFormation execution:</vt:lpstr>
      <vt:lpstr>Subnet’s and the Route tables:</vt:lpstr>
      <vt:lpstr>Subnets and their Auto assigned public IP status:</vt:lpstr>
      <vt:lpstr># Create Amazon EKS Cluster:</vt:lpstr>
      <vt:lpstr>Give a name for your EKS cluster:</vt:lpstr>
      <vt:lpstr>Choose the EKS Role that we created:</vt:lpstr>
      <vt:lpstr>Choose the VPC, Subnet’s and Security-Group’s that we created:</vt:lpstr>
      <vt:lpstr>Configure Log’s if needed:</vt:lpstr>
      <vt:lpstr>Review and Create EKS:</vt:lpstr>
      <vt:lpstr>Cluster creation is in Progress:</vt:lpstr>
      <vt:lpstr>Now the EKS Cluster is Active - Details:</vt:lpstr>
      <vt:lpstr>EKS Cluster – Compute Details:</vt:lpstr>
      <vt:lpstr>EKS Cluster – Networking Details:</vt:lpstr>
      <vt:lpstr>Check for the correct installation of AWS CLI: Command: aws --version</vt:lpstr>
      <vt:lpstr>Kube config file, after the installation of Kubectl:</vt:lpstr>
      <vt:lpstr># Installing Kubectl and check its version:</vt:lpstr>
      <vt:lpstr>Commands and the details:</vt:lpstr>
      <vt:lpstr># Installing eksctl (Need to be used to configure the EKS through CLI): Open PowerShell as Administrator and run.</vt:lpstr>
      <vt:lpstr>Install Chocolatey : Set-ExecutionPolicy Bypass -Scope Process -Force; [System.Net.ServicePointManager]::SecurityProtocol = [System.Net.ServicePointManager]::SecurityProtocol -bor 3072; iex ((New-Object System.Net.WebClient).DownloadString('https://chocolatey.org/install.ps1'))</vt:lpstr>
      <vt:lpstr>Eksctl is installed: Command: chocolatey install -y eksctl Command: eksctl version</vt:lpstr>
      <vt:lpstr># Installing aws-iam-authenticator: To install aws-iam-authenticator on Windows with Chocolatey. Command: choco install -y aws-iam-authenticator</vt:lpstr>
      <vt:lpstr>Test the successful installation of aws-iam-authenticator: Command: aws-iam-authenticator help</vt:lpstr>
      <vt:lpstr>Add created AWS Cluster to the Kubectl config file: Command: aws eks update-kubeconfig --name SubbuEKSCluster</vt:lpstr>
      <vt:lpstr>Kubectl Config file is updated with our cluster:</vt:lpstr>
      <vt:lpstr># Create Worker nodes:  By using the CloudFormation template from the below S3 location. https://amazon-eks.s3.us-west-2.amazonaws.com/cloudformation/2020-08-12/amazon-eks-nodegroup.yaml</vt:lpstr>
      <vt:lpstr>Provide the necessary Auto scaling and other configuration details for the Worker nodes:</vt:lpstr>
      <vt:lpstr>Review the Worker nodes details:</vt:lpstr>
      <vt:lpstr>Worker nodes create is in progress:</vt:lpstr>
      <vt:lpstr>Worker nodes created:</vt:lpstr>
      <vt:lpstr>CloudFormation stacks created for both VPC and for the Worker nodes:</vt:lpstr>
      <vt:lpstr>Check for the created nodes through the Kubectl: Command: kubectl get nodes No nodes found, because we need to map the Worker nodes with the EKS Cluster.</vt:lpstr>
      <vt:lpstr>Worker nodes – ‘Outputs’ tab view:</vt:lpstr>
      <vt:lpstr>Auto Scaling group created for the Worker nodes:</vt:lpstr>
      <vt:lpstr># Map Worker nodes with Ekscluster, by giving the ARN of the worker nodes as below in the configmap file:  (Scripts are in my GitHub repository https://github.com/subbugh/aws-eks )</vt:lpstr>
      <vt:lpstr>Map the Worker nodes, with the EKS Cluster: Command: kubectl apply -f wnode-ekscluster-configmap.yaml Command: kubectl get nodes</vt:lpstr>
      <vt:lpstr>The EC’s created as a part of Worker Nodes as per the Config defined in the yaml file:</vt:lpstr>
      <vt:lpstr># Deploy a sample nginx application:</vt:lpstr>
      <vt:lpstr>Create a sample application: Use the sample yaml deployment file from the github.</vt:lpstr>
      <vt:lpstr>Check for the POD’s created: Command: kubectl get all -n my-namespace</vt:lpstr>
      <vt:lpstr>View the details of the deployed service: Command: kubectl -n my-namespace describe service my-service</vt:lpstr>
      <vt:lpstr>View the details of one of the pods that was deployed: Command: kubectl -n my-namespace describe pod my-deployment-65dcf7d447-6b5xh</vt:lpstr>
      <vt:lpstr>Continued - More details of the POD ‘my-deployment-65dcf7d447-6b5xh’:</vt:lpstr>
      <vt:lpstr>Enter into any of the POD’s: Command: kubectl exec -it my-deployment-65dcf7d447-6b5xh -n my-namespace -- /bin/bash</vt:lpstr>
      <vt:lpstr>View the DNS resolver configuration file: Command: cat /etc/resolv.conf</vt:lpstr>
      <vt:lpstr>Remove the sample service, deployment, pods, and namespace: Command: kubectl delete namespace my-namespace</vt:lpstr>
      <vt:lpstr>Delete the Cluster view on the AWS console:</vt:lpstr>
      <vt:lpstr>Delete Auto Scaling group for the Worker nodes:</vt:lpstr>
      <vt:lpstr>Release the EIP’s created along with VPC:</vt:lpstr>
      <vt:lpstr>EIP’s released:</vt:lpstr>
      <vt:lpstr>Refer to my GitHub repo, for the script files and other details:</vt:lpstr>
      <vt:lpstr>Appendix: URL’s and some more Slides, for more information.</vt:lpstr>
    </vt:vector>
  </TitlesOfParts>
  <Company>Capgemini</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Vemala, Subramanyam</dc:creator>
  <cp:lastModifiedBy>Vemala, Subramanyam</cp:lastModifiedBy>
  <cp:revision>1885</cp:revision>
  <dcterms:created xsi:type="dcterms:W3CDTF">2020-06-08T13:03:43Z</dcterms:created>
  <dcterms:modified xsi:type="dcterms:W3CDTF">2020-10-13T18:18:59Z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0x01010091A4143434AB2D479BEAF00D761647BA</vt:lpwstr>
  </property>
</Properties>
</file>